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9" r:id="rId5"/>
    <p:sldId id="260" r:id="rId6"/>
    <p:sldId id="277" r:id="rId7"/>
    <p:sldId id="278" r:id="rId8"/>
    <p:sldId id="272" r:id="rId9"/>
    <p:sldId id="273" r:id="rId10"/>
    <p:sldId id="274" r:id="rId11"/>
    <p:sldId id="280" r:id="rId12"/>
    <p:sldId id="279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62"/>
    <p:restoredTop sz="94713"/>
  </p:normalViewPr>
  <p:slideViewPr>
    <p:cSldViewPr snapToGrid="0" snapToObjects="1">
      <p:cViewPr varScale="1">
        <p:scale>
          <a:sx n="62" d="100"/>
          <a:sy n="62" d="100"/>
        </p:scale>
        <p:origin x="224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3175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19250" y="6604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299" y="638919"/>
            <a:ext cx="5325770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image" Target="../media/image1.png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8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0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ráctica del RETO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Práctica del RETO</a:t>
            </a:r>
          </a:p>
        </p:txBody>
      </p:sp>
      <p:sp>
        <p:nvSpPr>
          <p:cNvPr id="120" name="Dar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 defTabSz="549148">
              <a:defRPr sz="6674">
                <a:solidFill>
                  <a:srgbClr val="FFFB00"/>
                </a:solidFill>
                <a:latin typeface="Impact"/>
                <a:ea typeface="Impact"/>
                <a:cs typeface="Impact"/>
                <a:sym typeface="Impact"/>
              </a:defRPr>
            </a:lvl1pPr>
          </a:lstStyle>
          <a:p>
            <a:r>
              <a:rPr lang="en-US" dirty="0" err="1"/>
              <a:t>proteger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">
            <a:extLst>
              <a:ext uri="{FF2B5EF4-FFF2-40B4-BE49-F238E27FC236}">
                <a16:creationId xmlns:a16="http://schemas.microsoft.com/office/drawing/2014/main" id="{A9310511-4A96-3C49-909B-FC7AEE19469E}"/>
              </a:ext>
            </a:extLst>
          </p:cNvPr>
          <p:cNvGraphicFramePr/>
          <p:nvPr/>
        </p:nvGraphicFramePr>
        <p:xfrm>
          <a:off x="914400" y="1902420"/>
          <a:ext cx="11582400" cy="382602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604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6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4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6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542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dirty="0" err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</a:t>
                      </a:r>
                      <a:endParaRPr b="1" dirty="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 sz="1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1411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 progresivo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854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Futuro informal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34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Pretérito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6" name="Conjugación"/>
          <p:cNvSpPr txBox="1"/>
          <p:nvPr/>
        </p:nvSpPr>
        <p:spPr>
          <a:xfrm>
            <a:off x="4699000" y="1553170"/>
            <a:ext cx="1559124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Conjugación</a:t>
            </a:r>
          </a:p>
        </p:txBody>
      </p:sp>
      <p:sp>
        <p:nvSpPr>
          <p:cNvPr id="177" name="Traducción"/>
          <p:cNvSpPr txBox="1"/>
          <p:nvPr/>
        </p:nvSpPr>
        <p:spPr>
          <a:xfrm>
            <a:off x="8572500" y="1553170"/>
            <a:ext cx="1353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Traducción</a:t>
            </a:r>
          </a:p>
        </p:txBody>
      </p:sp>
      <p:sp>
        <p:nvSpPr>
          <p:cNvPr id="178" name="Tiempo verbal"/>
          <p:cNvSpPr txBox="1"/>
          <p:nvPr/>
        </p:nvSpPr>
        <p:spPr>
          <a:xfrm>
            <a:off x="2235200" y="1553170"/>
            <a:ext cx="169161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Tiempo verbal</a:t>
            </a:r>
          </a:p>
        </p:txBody>
      </p:sp>
      <p:sp>
        <p:nvSpPr>
          <p:cNvPr id="179" name="da"/>
          <p:cNvSpPr txBox="1"/>
          <p:nvPr/>
        </p:nvSpPr>
        <p:spPr>
          <a:xfrm>
            <a:off x="4757815" y="2103756"/>
            <a:ext cx="197490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protegen</a:t>
            </a:r>
            <a:endParaRPr dirty="0"/>
          </a:p>
        </p:txBody>
      </p:sp>
      <p:sp>
        <p:nvSpPr>
          <p:cNvPr id="180" name="está dando"/>
          <p:cNvSpPr txBox="1"/>
          <p:nvPr/>
        </p:nvSpPr>
        <p:spPr>
          <a:xfrm>
            <a:off x="3808837" y="3130918"/>
            <a:ext cx="3872856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 err="1"/>
              <a:t>es</a:t>
            </a:r>
            <a:r>
              <a:rPr lang="en-US" dirty="0" err="1"/>
              <a:t>tán</a:t>
            </a:r>
            <a:r>
              <a:rPr dirty="0"/>
              <a:t> </a:t>
            </a:r>
            <a:r>
              <a:rPr lang="en-US" dirty="0" err="1"/>
              <a:t>protegiendo</a:t>
            </a:r>
            <a:endParaRPr dirty="0"/>
          </a:p>
        </p:txBody>
      </p:sp>
      <p:sp>
        <p:nvSpPr>
          <p:cNvPr id="181" name="dio"/>
          <p:cNvSpPr txBox="1"/>
          <p:nvPr/>
        </p:nvSpPr>
        <p:spPr>
          <a:xfrm>
            <a:off x="4180741" y="4158080"/>
            <a:ext cx="3129063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van a </a:t>
            </a:r>
            <a:r>
              <a:rPr lang="en-US" dirty="0" err="1"/>
              <a:t>proteger</a:t>
            </a:r>
            <a:endParaRPr dirty="0"/>
          </a:p>
        </p:txBody>
      </p:sp>
      <p:sp>
        <p:nvSpPr>
          <p:cNvPr id="184" name="he gives"/>
          <p:cNvSpPr txBox="1"/>
          <p:nvPr/>
        </p:nvSpPr>
        <p:spPr>
          <a:xfrm>
            <a:off x="8347752" y="2245074"/>
            <a:ext cx="3156313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lang="en-US" dirty="0"/>
              <a:t>They (m)  protect</a:t>
            </a:r>
            <a:endParaRPr dirty="0"/>
          </a:p>
        </p:txBody>
      </p:sp>
      <p:sp>
        <p:nvSpPr>
          <p:cNvPr id="185" name="he is giving"/>
          <p:cNvSpPr txBox="1"/>
          <p:nvPr/>
        </p:nvSpPr>
        <p:spPr>
          <a:xfrm>
            <a:off x="7958794" y="3220399"/>
            <a:ext cx="4403450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sz="3200" dirty="0"/>
              <a:t>They (m) are protecting</a:t>
            </a:r>
            <a:endParaRPr sz="3200" dirty="0"/>
          </a:p>
        </p:txBody>
      </p:sp>
      <p:sp>
        <p:nvSpPr>
          <p:cNvPr id="186" name="he gave"/>
          <p:cNvSpPr txBox="1"/>
          <p:nvPr/>
        </p:nvSpPr>
        <p:spPr>
          <a:xfrm>
            <a:off x="8032125" y="4289453"/>
            <a:ext cx="4462760" cy="502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/>
            </a:lvl1pPr>
          </a:lstStyle>
          <a:p>
            <a:r>
              <a:rPr lang="en-US" sz="2600" dirty="0"/>
              <a:t>They (m) are going to protect</a:t>
            </a:r>
            <a:endParaRPr sz="2600" dirty="0"/>
          </a:p>
        </p:txBody>
      </p:sp>
      <p:sp>
        <p:nvSpPr>
          <p:cNvPr id="190" name="va a dar"/>
          <p:cNvSpPr txBox="1"/>
          <p:nvPr/>
        </p:nvSpPr>
        <p:spPr>
          <a:xfrm>
            <a:off x="4214398" y="5102637"/>
            <a:ext cx="2354812" cy="625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/>
            </a:lvl1pPr>
          </a:lstStyle>
          <a:p>
            <a:r>
              <a:rPr lang="en-US" dirty="0" err="1"/>
              <a:t>protegieron</a:t>
            </a:r>
            <a:endParaRPr dirty="0"/>
          </a:p>
        </p:txBody>
      </p:sp>
      <p:sp>
        <p:nvSpPr>
          <p:cNvPr id="191" name="he is going to give"/>
          <p:cNvSpPr txBox="1"/>
          <p:nvPr/>
        </p:nvSpPr>
        <p:spPr>
          <a:xfrm>
            <a:off x="7777082" y="5014387"/>
            <a:ext cx="3606757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sz="3200" dirty="0"/>
              <a:t>They (m) protected</a:t>
            </a:r>
            <a:endParaRPr sz="3200" dirty="0"/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CE26388-F2C5-AA4A-896F-5333D143D2BD}"/>
              </a:ext>
            </a:extLst>
          </p:cNvPr>
          <p:cNvGraphicFramePr>
            <a:graphicFrameLocks noGrp="1"/>
          </p:cNvGraphicFramePr>
          <p:nvPr/>
        </p:nvGraphicFramePr>
        <p:xfrm>
          <a:off x="1923190" y="6202031"/>
          <a:ext cx="8237326" cy="2765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2392">
                  <a:extLst>
                    <a:ext uri="{9D8B030D-6E8A-4147-A177-3AD203B41FA5}">
                      <a16:colId xmlns:a16="http://schemas.microsoft.com/office/drawing/2014/main" val="688164538"/>
                    </a:ext>
                  </a:extLst>
                </a:gridCol>
                <a:gridCol w="4334934">
                  <a:extLst>
                    <a:ext uri="{9D8B030D-6E8A-4147-A177-3AD203B41FA5}">
                      <a16:colId xmlns:a16="http://schemas.microsoft.com/office/drawing/2014/main" val="1902978272"/>
                    </a:ext>
                  </a:extLst>
                </a:gridCol>
              </a:tblGrid>
              <a:tr h="604306">
                <a:tc>
                  <a:txBody>
                    <a:bodyPr/>
                    <a:lstStyle/>
                    <a:p>
                      <a:r>
                        <a:rPr lang="es-ES_tradnl" sz="2800" b="1" noProof="0" dirty="0"/>
                        <a:t>Mandato afirmativo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b="1" noProof="0" dirty="0"/>
                        <a:t>Mandato negativo (-)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80260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15835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266386"/>
                  </a:ext>
                </a:extLst>
              </a:tr>
            </a:tbl>
          </a:graphicData>
        </a:graphic>
      </p:graphicFrame>
      <p:sp>
        <p:nvSpPr>
          <p:cNvPr id="21" name="Di">
            <a:extLst>
              <a:ext uri="{FF2B5EF4-FFF2-40B4-BE49-F238E27FC236}">
                <a16:creationId xmlns:a16="http://schemas.microsoft.com/office/drawing/2014/main" id="{B935A6CE-6439-5F40-A137-70401F0B8076}"/>
              </a:ext>
            </a:extLst>
          </p:cNvPr>
          <p:cNvSpPr txBox="1"/>
          <p:nvPr/>
        </p:nvSpPr>
        <p:spPr>
          <a:xfrm>
            <a:off x="3067610" y="7197404"/>
            <a:ext cx="171841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protege</a:t>
            </a:r>
            <a:endParaRPr dirty="0"/>
          </a:p>
        </p:txBody>
      </p:sp>
      <p:sp>
        <p:nvSpPr>
          <p:cNvPr id="22" name="No digas">
            <a:extLst>
              <a:ext uri="{FF2B5EF4-FFF2-40B4-BE49-F238E27FC236}">
                <a16:creationId xmlns:a16="http://schemas.microsoft.com/office/drawing/2014/main" id="{E9330DA0-7572-A944-842E-BE049B40FF0D}"/>
              </a:ext>
            </a:extLst>
          </p:cNvPr>
          <p:cNvSpPr txBox="1"/>
          <p:nvPr/>
        </p:nvSpPr>
        <p:spPr>
          <a:xfrm>
            <a:off x="7236570" y="7230297"/>
            <a:ext cx="248786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No </a:t>
            </a:r>
            <a:r>
              <a:rPr lang="en-US" dirty="0" err="1"/>
              <a:t>prote</a:t>
            </a:r>
            <a:r>
              <a:rPr lang="en-US" b="1" dirty="0" err="1">
                <a:solidFill>
                  <a:srgbClr val="FFFF00"/>
                </a:solidFill>
              </a:rPr>
              <a:t>jas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24" name="Di">
            <a:extLst>
              <a:ext uri="{FF2B5EF4-FFF2-40B4-BE49-F238E27FC236}">
                <a16:creationId xmlns:a16="http://schemas.microsoft.com/office/drawing/2014/main" id="{9C390804-6FAA-1743-ACE7-82CA4D004707}"/>
              </a:ext>
            </a:extLst>
          </p:cNvPr>
          <p:cNvSpPr txBox="1"/>
          <p:nvPr/>
        </p:nvSpPr>
        <p:spPr>
          <a:xfrm>
            <a:off x="2732160" y="8082634"/>
            <a:ext cx="215335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protect</a:t>
            </a:r>
            <a:endParaRPr dirty="0"/>
          </a:p>
        </p:txBody>
      </p:sp>
      <p:sp>
        <p:nvSpPr>
          <p:cNvPr id="26" name="Di">
            <a:extLst>
              <a:ext uri="{FF2B5EF4-FFF2-40B4-BE49-F238E27FC236}">
                <a16:creationId xmlns:a16="http://schemas.microsoft.com/office/drawing/2014/main" id="{09640FD1-1A04-D247-A02F-157DB1441E36}"/>
              </a:ext>
            </a:extLst>
          </p:cNvPr>
          <p:cNvSpPr txBox="1"/>
          <p:nvPr/>
        </p:nvSpPr>
        <p:spPr>
          <a:xfrm>
            <a:off x="7161202" y="8149696"/>
            <a:ext cx="2764703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don’t protect</a:t>
            </a:r>
            <a:endParaRPr dirty="0"/>
          </a:p>
        </p:txBody>
      </p:sp>
      <p:sp>
        <p:nvSpPr>
          <p:cNvPr id="23" name="Ud. / dar">
            <a:extLst>
              <a:ext uri="{FF2B5EF4-FFF2-40B4-BE49-F238E27FC236}">
                <a16:creationId xmlns:a16="http://schemas.microsoft.com/office/drawing/2014/main" id="{CE08ADC9-602B-0648-A2BC-400D3E15E251}"/>
              </a:ext>
            </a:extLst>
          </p:cNvPr>
          <p:cNvSpPr txBox="1"/>
          <p:nvPr/>
        </p:nvSpPr>
        <p:spPr>
          <a:xfrm>
            <a:off x="320195" y="400783"/>
            <a:ext cx="320600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ellos</a:t>
            </a:r>
            <a:r>
              <a:rPr dirty="0"/>
              <a:t> / </a:t>
            </a:r>
            <a:r>
              <a:rPr lang="en-US" dirty="0" err="1"/>
              <a:t>proteger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24031877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 advAuto="0"/>
      <p:bldP spid="180" grpId="0" animBg="1" advAuto="0"/>
      <p:bldP spid="181" grpId="0" animBg="1" advAuto="0"/>
      <p:bldP spid="184" grpId="0" animBg="1" advAuto="0"/>
      <p:bldP spid="185" grpId="0" animBg="1" advAuto="0"/>
      <p:bldP spid="186" grpId="0" animBg="1" advAuto="0"/>
      <p:bldP spid="190" grpId="0" animBg="1" advAuto="0"/>
      <p:bldP spid="191" grpId="0" animBg="1" advAuto="0"/>
      <p:bldP spid="21" grpId="0" animBg="1"/>
      <p:bldP spid="22" grpId="0" animBg="1"/>
      <p:bldP spid="24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">
            <a:extLst>
              <a:ext uri="{FF2B5EF4-FFF2-40B4-BE49-F238E27FC236}">
                <a16:creationId xmlns:a16="http://schemas.microsoft.com/office/drawing/2014/main" id="{A9310511-4A96-3C49-909B-FC7AEE19469E}"/>
              </a:ext>
            </a:extLst>
          </p:cNvPr>
          <p:cNvGraphicFramePr/>
          <p:nvPr/>
        </p:nvGraphicFramePr>
        <p:xfrm>
          <a:off x="914400" y="1902420"/>
          <a:ext cx="11582400" cy="382602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604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6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4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6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542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dirty="0" err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</a:t>
                      </a:r>
                      <a:endParaRPr b="1" dirty="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 sz="1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1411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 progresivo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854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Futuro informal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34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Pretérito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6" name="Conjugación"/>
          <p:cNvSpPr txBox="1"/>
          <p:nvPr/>
        </p:nvSpPr>
        <p:spPr>
          <a:xfrm>
            <a:off x="4699000" y="1553170"/>
            <a:ext cx="1559124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Conjugación</a:t>
            </a:r>
          </a:p>
        </p:txBody>
      </p:sp>
      <p:sp>
        <p:nvSpPr>
          <p:cNvPr id="177" name="Traducción"/>
          <p:cNvSpPr txBox="1"/>
          <p:nvPr/>
        </p:nvSpPr>
        <p:spPr>
          <a:xfrm>
            <a:off x="8572500" y="1553170"/>
            <a:ext cx="1353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Traducción</a:t>
            </a:r>
          </a:p>
        </p:txBody>
      </p:sp>
      <p:sp>
        <p:nvSpPr>
          <p:cNvPr id="178" name="Tiempo verbal"/>
          <p:cNvSpPr txBox="1"/>
          <p:nvPr/>
        </p:nvSpPr>
        <p:spPr>
          <a:xfrm>
            <a:off x="2235200" y="1553170"/>
            <a:ext cx="169161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Tiempo verbal</a:t>
            </a:r>
          </a:p>
        </p:txBody>
      </p:sp>
      <p:sp>
        <p:nvSpPr>
          <p:cNvPr id="179" name="da"/>
          <p:cNvSpPr txBox="1"/>
          <p:nvPr/>
        </p:nvSpPr>
        <p:spPr>
          <a:xfrm>
            <a:off x="4757815" y="2103756"/>
            <a:ext cx="197490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protegen</a:t>
            </a:r>
            <a:endParaRPr dirty="0"/>
          </a:p>
        </p:txBody>
      </p:sp>
      <p:sp>
        <p:nvSpPr>
          <p:cNvPr id="180" name="está dando"/>
          <p:cNvSpPr txBox="1"/>
          <p:nvPr/>
        </p:nvSpPr>
        <p:spPr>
          <a:xfrm>
            <a:off x="3808837" y="3130918"/>
            <a:ext cx="3872856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 err="1"/>
              <a:t>es</a:t>
            </a:r>
            <a:r>
              <a:rPr lang="en-US" dirty="0" err="1"/>
              <a:t>tán</a:t>
            </a:r>
            <a:r>
              <a:rPr dirty="0"/>
              <a:t> </a:t>
            </a:r>
            <a:r>
              <a:rPr lang="en-US" dirty="0" err="1"/>
              <a:t>protegiendo</a:t>
            </a:r>
            <a:endParaRPr dirty="0"/>
          </a:p>
        </p:txBody>
      </p:sp>
      <p:sp>
        <p:nvSpPr>
          <p:cNvPr id="181" name="dio"/>
          <p:cNvSpPr txBox="1"/>
          <p:nvPr/>
        </p:nvSpPr>
        <p:spPr>
          <a:xfrm>
            <a:off x="4180741" y="4158080"/>
            <a:ext cx="3129063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van a </a:t>
            </a:r>
            <a:r>
              <a:rPr lang="en-US" dirty="0" err="1"/>
              <a:t>proteger</a:t>
            </a:r>
            <a:endParaRPr dirty="0"/>
          </a:p>
        </p:txBody>
      </p:sp>
      <p:sp>
        <p:nvSpPr>
          <p:cNvPr id="184" name="he gives"/>
          <p:cNvSpPr txBox="1"/>
          <p:nvPr/>
        </p:nvSpPr>
        <p:spPr>
          <a:xfrm>
            <a:off x="8458359" y="2245074"/>
            <a:ext cx="2935099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lang="en-US" dirty="0"/>
              <a:t>They (f)  protect</a:t>
            </a:r>
            <a:endParaRPr dirty="0"/>
          </a:p>
        </p:txBody>
      </p:sp>
      <p:sp>
        <p:nvSpPr>
          <p:cNvPr id="185" name="he is giving"/>
          <p:cNvSpPr txBox="1"/>
          <p:nvPr/>
        </p:nvSpPr>
        <p:spPr>
          <a:xfrm>
            <a:off x="8072607" y="3220399"/>
            <a:ext cx="4175823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sz="3200" dirty="0"/>
              <a:t>They (f) are protecting</a:t>
            </a:r>
            <a:endParaRPr sz="3200" dirty="0"/>
          </a:p>
        </p:txBody>
      </p:sp>
      <p:sp>
        <p:nvSpPr>
          <p:cNvPr id="186" name="he gave"/>
          <p:cNvSpPr txBox="1"/>
          <p:nvPr/>
        </p:nvSpPr>
        <p:spPr>
          <a:xfrm>
            <a:off x="8124297" y="4289453"/>
            <a:ext cx="4278415" cy="502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/>
            </a:lvl1pPr>
          </a:lstStyle>
          <a:p>
            <a:r>
              <a:rPr lang="en-US" sz="2600" dirty="0"/>
              <a:t>They (f) are going to protect</a:t>
            </a:r>
            <a:endParaRPr sz="2600" dirty="0"/>
          </a:p>
        </p:txBody>
      </p:sp>
      <p:sp>
        <p:nvSpPr>
          <p:cNvPr id="190" name="va a dar"/>
          <p:cNvSpPr txBox="1"/>
          <p:nvPr/>
        </p:nvSpPr>
        <p:spPr>
          <a:xfrm>
            <a:off x="4214398" y="5102637"/>
            <a:ext cx="2354812" cy="625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/>
            </a:lvl1pPr>
          </a:lstStyle>
          <a:p>
            <a:r>
              <a:rPr lang="en-US" dirty="0" err="1"/>
              <a:t>protegieron</a:t>
            </a:r>
            <a:endParaRPr dirty="0"/>
          </a:p>
        </p:txBody>
      </p:sp>
      <p:sp>
        <p:nvSpPr>
          <p:cNvPr id="191" name="he is going to give"/>
          <p:cNvSpPr txBox="1"/>
          <p:nvPr/>
        </p:nvSpPr>
        <p:spPr>
          <a:xfrm>
            <a:off x="7890895" y="5014387"/>
            <a:ext cx="3379130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sz="3200" dirty="0"/>
              <a:t>They (f) protected</a:t>
            </a:r>
            <a:endParaRPr sz="3200" dirty="0"/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CE26388-F2C5-AA4A-896F-5333D143D2BD}"/>
              </a:ext>
            </a:extLst>
          </p:cNvPr>
          <p:cNvGraphicFramePr>
            <a:graphicFrameLocks noGrp="1"/>
          </p:cNvGraphicFramePr>
          <p:nvPr/>
        </p:nvGraphicFramePr>
        <p:xfrm>
          <a:off x="1923190" y="6202031"/>
          <a:ext cx="8237326" cy="2765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2392">
                  <a:extLst>
                    <a:ext uri="{9D8B030D-6E8A-4147-A177-3AD203B41FA5}">
                      <a16:colId xmlns:a16="http://schemas.microsoft.com/office/drawing/2014/main" val="688164538"/>
                    </a:ext>
                  </a:extLst>
                </a:gridCol>
                <a:gridCol w="4334934">
                  <a:extLst>
                    <a:ext uri="{9D8B030D-6E8A-4147-A177-3AD203B41FA5}">
                      <a16:colId xmlns:a16="http://schemas.microsoft.com/office/drawing/2014/main" val="1902978272"/>
                    </a:ext>
                  </a:extLst>
                </a:gridCol>
              </a:tblGrid>
              <a:tr h="604306">
                <a:tc>
                  <a:txBody>
                    <a:bodyPr/>
                    <a:lstStyle/>
                    <a:p>
                      <a:r>
                        <a:rPr lang="es-ES_tradnl" sz="2800" b="1" noProof="0" dirty="0"/>
                        <a:t>Mandato afirmativo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b="1" noProof="0" dirty="0"/>
                        <a:t>Mandato negativo (-)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80260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15835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266386"/>
                  </a:ext>
                </a:extLst>
              </a:tr>
            </a:tbl>
          </a:graphicData>
        </a:graphic>
      </p:graphicFrame>
      <p:sp>
        <p:nvSpPr>
          <p:cNvPr id="21" name="Di">
            <a:extLst>
              <a:ext uri="{FF2B5EF4-FFF2-40B4-BE49-F238E27FC236}">
                <a16:creationId xmlns:a16="http://schemas.microsoft.com/office/drawing/2014/main" id="{B935A6CE-6439-5F40-A137-70401F0B8076}"/>
              </a:ext>
            </a:extLst>
          </p:cNvPr>
          <p:cNvSpPr txBox="1"/>
          <p:nvPr/>
        </p:nvSpPr>
        <p:spPr>
          <a:xfrm>
            <a:off x="3067610" y="7197404"/>
            <a:ext cx="171841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protege</a:t>
            </a:r>
            <a:endParaRPr dirty="0"/>
          </a:p>
        </p:txBody>
      </p:sp>
      <p:sp>
        <p:nvSpPr>
          <p:cNvPr id="22" name="No digas">
            <a:extLst>
              <a:ext uri="{FF2B5EF4-FFF2-40B4-BE49-F238E27FC236}">
                <a16:creationId xmlns:a16="http://schemas.microsoft.com/office/drawing/2014/main" id="{E9330DA0-7572-A944-842E-BE049B40FF0D}"/>
              </a:ext>
            </a:extLst>
          </p:cNvPr>
          <p:cNvSpPr txBox="1"/>
          <p:nvPr/>
        </p:nvSpPr>
        <p:spPr>
          <a:xfrm>
            <a:off x="7236570" y="7230297"/>
            <a:ext cx="248786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No </a:t>
            </a:r>
            <a:r>
              <a:rPr lang="en-US" dirty="0" err="1"/>
              <a:t>prote</a:t>
            </a:r>
            <a:r>
              <a:rPr lang="en-US" b="1" dirty="0" err="1">
                <a:solidFill>
                  <a:srgbClr val="FFFF00"/>
                </a:solidFill>
              </a:rPr>
              <a:t>jas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24" name="Di">
            <a:extLst>
              <a:ext uri="{FF2B5EF4-FFF2-40B4-BE49-F238E27FC236}">
                <a16:creationId xmlns:a16="http://schemas.microsoft.com/office/drawing/2014/main" id="{9C390804-6FAA-1743-ACE7-82CA4D004707}"/>
              </a:ext>
            </a:extLst>
          </p:cNvPr>
          <p:cNvSpPr txBox="1"/>
          <p:nvPr/>
        </p:nvSpPr>
        <p:spPr>
          <a:xfrm>
            <a:off x="2732160" y="8082634"/>
            <a:ext cx="215335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protect</a:t>
            </a:r>
            <a:endParaRPr dirty="0"/>
          </a:p>
        </p:txBody>
      </p:sp>
      <p:sp>
        <p:nvSpPr>
          <p:cNvPr id="26" name="Di">
            <a:extLst>
              <a:ext uri="{FF2B5EF4-FFF2-40B4-BE49-F238E27FC236}">
                <a16:creationId xmlns:a16="http://schemas.microsoft.com/office/drawing/2014/main" id="{09640FD1-1A04-D247-A02F-157DB1441E36}"/>
              </a:ext>
            </a:extLst>
          </p:cNvPr>
          <p:cNvSpPr txBox="1"/>
          <p:nvPr/>
        </p:nvSpPr>
        <p:spPr>
          <a:xfrm>
            <a:off x="7161202" y="8149696"/>
            <a:ext cx="2764703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don’t protect</a:t>
            </a:r>
            <a:endParaRPr dirty="0"/>
          </a:p>
        </p:txBody>
      </p:sp>
      <p:sp>
        <p:nvSpPr>
          <p:cNvPr id="23" name="Ud. / dar">
            <a:extLst>
              <a:ext uri="{FF2B5EF4-FFF2-40B4-BE49-F238E27FC236}">
                <a16:creationId xmlns:a16="http://schemas.microsoft.com/office/drawing/2014/main" id="{CE08ADC9-602B-0648-A2BC-400D3E15E251}"/>
              </a:ext>
            </a:extLst>
          </p:cNvPr>
          <p:cNvSpPr txBox="1"/>
          <p:nvPr/>
        </p:nvSpPr>
        <p:spPr>
          <a:xfrm>
            <a:off x="858804" y="400783"/>
            <a:ext cx="2128788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ellas</a:t>
            </a:r>
            <a:r>
              <a:rPr dirty="0"/>
              <a:t> / </a:t>
            </a:r>
            <a:r>
              <a:rPr dirty="0" err="1"/>
              <a:t>dar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53398372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 advAuto="0"/>
      <p:bldP spid="180" grpId="0" animBg="1" advAuto="0"/>
      <p:bldP spid="181" grpId="0" animBg="1" advAuto="0"/>
      <p:bldP spid="184" grpId="0" animBg="1" advAuto="0"/>
      <p:bldP spid="185" grpId="0" animBg="1" advAuto="0"/>
      <p:bldP spid="186" grpId="0" animBg="1" advAuto="0"/>
      <p:bldP spid="190" grpId="0" animBg="1" advAuto="0"/>
      <p:bldP spid="191" grpId="0" animBg="1" advAuto="0"/>
      <p:bldP spid="21" grpId="0" animBg="1"/>
      <p:bldP spid="22" grpId="0" animBg="1"/>
      <p:bldP spid="24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">
            <a:extLst>
              <a:ext uri="{FF2B5EF4-FFF2-40B4-BE49-F238E27FC236}">
                <a16:creationId xmlns:a16="http://schemas.microsoft.com/office/drawing/2014/main" id="{A9310511-4A96-3C49-909B-FC7AEE19469E}"/>
              </a:ext>
            </a:extLst>
          </p:cNvPr>
          <p:cNvGraphicFramePr/>
          <p:nvPr/>
        </p:nvGraphicFramePr>
        <p:xfrm>
          <a:off x="914400" y="1902420"/>
          <a:ext cx="11582400" cy="382602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604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6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4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6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542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dirty="0" err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</a:t>
                      </a:r>
                      <a:endParaRPr b="1" dirty="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 sz="1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1411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 progresivo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854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Futuro informal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34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Pretérito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6" name="Conjugación"/>
          <p:cNvSpPr txBox="1"/>
          <p:nvPr/>
        </p:nvSpPr>
        <p:spPr>
          <a:xfrm>
            <a:off x="4699000" y="1553170"/>
            <a:ext cx="1559124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Conjugación</a:t>
            </a:r>
          </a:p>
        </p:txBody>
      </p:sp>
      <p:sp>
        <p:nvSpPr>
          <p:cNvPr id="177" name="Traducción"/>
          <p:cNvSpPr txBox="1"/>
          <p:nvPr/>
        </p:nvSpPr>
        <p:spPr>
          <a:xfrm>
            <a:off x="8572500" y="1553170"/>
            <a:ext cx="1353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Traducción</a:t>
            </a:r>
          </a:p>
        </p:txBody>
      </p:sp>
      <p:sp>
        <p:nvSpPr>
          <p:cNvPr id="178" name="Tiempo verbal"/>
          <p:cNvSpPr txBox="1"/>
          <p:nvPr/>
        </p:nvSpPr>
        <p:spPr>
          <a:xfrm>
            <a:off x="2235200" y="1553170"/>
            <a:ext cx="169161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Tiempo verbal</a:t>
            </a:r>
          </a:p>
        </p:txBody>
      </p:sp>
      <p:sp>
        <p:nvSpPr>
          <p:cNvPr id="179" name="da"/>
          <p:cNvSpPr txBox="1"/>
          <p:nvPr/>
        </p:nvSpPr>
        <p:spPr>
          <a:xfrm>
            <a:off x="4757815" y="2103756"/>
            <a:ext cx="197490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protegen</a:t>
            </a:r>
            <a:endParaRPr dirty="0"/>
          </a:p>
        </p:txBody>
      </p:sp>
      <p:sp>
        <p:nvSpPr>
          <p:cNvPr id="180" name="está dando"/>
          <p:cNvSpPr txBox="1"/>
          <p:nvPr/>
        </p:nvSpPr>
        <p:spPr>
          <a:xfrm>
            <a:off x="3808837" y="3130918"/>
            <a:ext cx="3872856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 err="1"/>
              <a:t>es</a:t>
            </a:r>
            <a:r>
              <a:rPr lang="en-US" dirty="0" err="1"/>
              <a:t>tán</a:t>
            </a:r>
            <a:r>
              <a:rPr dirty="0"/>
              <a:t> </a:t>
            </a:r>
            <a:r>
              <a:rPr lang="en-US" dirty="0" err="1"/>
              <a:t>protegiendo</a:t>
            </a:r>
            <a:endParaRPr dirty="0"/>
          </a:p>
        </p:txBody>
      </p:sp>
      <p:sp>
        <p:nvSpPr>
          <p:cNvPr id="181" name="dio"/>
          <p:cNvSpPr txBox="1"/>
          <p:nvPr/>
        </p:nvSpPr>
        <p:spPr>
          <a:xfrm>
            <a:off x="4180741" y="4158080"/>
            <a:ext cx="3129063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van a </a:t>
            </a:r>
            <a:r>
              <a:rPr lang="en-US" dirty="0" err="1"/>
              <a:t>proteger</a:t>
            </a:r>
            <a:endParaRPr dirty="0"/>
          </a:p>
        </p:txBody>
      </p:sp>
      <p:sp>
        <p:nvSpPr>
          <p:cNvPr id="184" name="he gives"/>
          <p:cNvSpPr txBox="1"/>
          <p:nvPr/>
        </p:nvSpPr>
        <p:spPr>
          <a:xfrm>
            <a:off x="7960628" y="2245074"/>
            <a:ext cx="3930564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lang="en-US" dirty="0"/>
              <a:t>You formal  </a:t>
            </a:r>
            <a:r>
              <a:rPr lang="en-US" dirty="0" err="1"/>
              <a:t>pl</a:t>
            </a:r>
            <a:r>
              <a:rPr lang="en-US" dirty="0"/>
              <a:t> protect</a:t>
            </a:r>
            <a:endParaRPr dirty="0"/>
          </a:p>
        </p:txBody>
      </p:sp>
      <p:sp>
        <p:nvSpPr>
          <p:cNvPr id="185" name="he is giving"/>
          <p:cNvSpPr txBox="1"/>
          <p:nvPr/>
        </p:nvSpPr>
        <p:spPr>
          <a:xfrm>
            <a:off x="7820134" y="3251177"/>
            <a:ext cx="4680770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sz="2800" dirty="0"/>
              <a:t>You formal  </a:t>
            </a:r>
            <a:r>
              <a:rPr lang="en-US" sz="2800" dirty="0" err="1"/>
              <a:t>pl</a:t>
            </a:r>
            <a:r>
              <a:rPr lang="en-US" sz="2800" dirty="0"/>
              <a:t> are protecting</a:t>
            </a:r>
            <a:endParaRPr sz="2800" dirty="0"/>
          </a:p>
        </p:txBody>
      </p:sp>
      <p:sp>
        <p:nvSpPr>
          <p:cNvPr id="186" name="he gave"/>
          <p:cNvSpPr txBox="1"/>
          <p:nvPr/>
        </p:nvSpPr>
        <p:spPr>
          <a:xfrm>
            <a:off x="7869420" y="4304842"/>
            <a:ext cx="4788170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/>
            </a:lvl1pPr>
          </a:lstStyle>
          <a:p>
            <a:r>
              <a:rPr lang="en-US" sz="2400" dirty="0"/>
              <a:t>You formal  </a:t>
            </a:r>
            <a:r>
              <a:rPr lang="en-US" sz="2400" dirty="0" err="1"/>
              <a:t>pl</a:t>
            </a:r>
            <a:r>
              <a:rPr lang="en-US" sz="2400" dirty="0"/>
              <a:t> are going to protect</a:t>
            </a:r>
            <a:endParaRPr sz="2400" dirty="0"/>
          </a:p>
        </p:txBody>
      </p:sp>
      <p:sp>
        <p:nvSpPr>
          <p:cNvPr id="190" name="va a dar"/>
          <p:cNvSpPr txBox="1"/>
          <p:nvPr/>
        </p:nvSpPr>
        <p:spPr>
          <a:xfrm>
            <a:off x="4214398" y="5102637"/>
            <a:ext cx="2354812" cy="625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/>
            </a:lvl1pPr>
          </a:lstStyle>
          <a:p>
            <a:r>
              <a:rPr lang="en-US" dirty="0" err="1"/>
              <a:t>protegieron</a:t>
            </a:r>
            <a:endParaRPr dirty="0"/>
          </a:p>
        </p:txBody>
      </p:sp>
      <p:sp>
        <p:nvSpPr>
          <p:cNvPr id="191" name="he is going to give"/>
          <p:cNvSpPr txBox="1"/>
          <p:nvPr/>
        </p:nvSpPr>
        <p:spPr>
          <a:xfrm>
            <a:off x="7960628" y="4990123"/>
            <a:ext cx="4517263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sz="3200" dirty="0"/>
              <a:t>You formal  p</a:t>
            </a:r>
            <a:r>
              <a:rPr lang="en-US" sz="3200"/>
              <a:t>l</a:t>
            </a:r>
            <a:r>
              <a:rPr lang="en-US" sz="3200" dirty="0"/>
              <a:t> protected</a:t>
            </a:r>
            <a:endParaRPr sz="3200" dirty="0"/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CE26388-F2C5-AA4A-896F-5333D143D2BD}"/>
              </a:ext>
            </a:extLst>
          </p:cNvPr>
          <p:cNvGraphicFramePr>
            <a:graphicFrameLocks noGrp="1"/>
          </p:cNvGraphicFramePr>
          <p:nvPr/>
        </p:nvGraphicFramePr>
        <p:xfrm>
          <a:off x="1923190" y="6202031"/>
          <a:ext cx="8237326" cy="2765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2392">
                  <a:extLst>
                    <a:ext uri="{9D8B030D-6E8A-4147-A177-3AD203B41FA5}">
                      <a16:colId xmlns:a16="http://schemas.microsoft.com/office/drawing/2014/main" val="688164538"/>
                    </a:ext>
                  </a:extLst>
                </a:gridCol>
                <a:gridCol w="4334934">
                  <a:extLst>
                    <a:ext uri="{9D8B030D-6E8A-4147-A177-3AD203B41FA5}">
                      <a16:colId xmlns:a16="http://schemas.microsoft.com/office/drawing/2014/main" val="1902978272"/>
                    </a:ext>
                  </a:extLst>
                </a:gridCol>
              </a:tblGrid>
              <a:tr h="604306">
                <a:tc>
                  <a:txBody>
                    <a:bodyPr/>
                    <a:lstStyle/>
                    <a:p>
                      <a:r>
                        <a:rPr lang="es-ES_tradnl" sz="2800" b="1" noProof="0" dirty="0"/>
                        <a:t>Mandato afirmativo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b="1" noProof="0" dirty="0"/>
                        <a:t>Mandato negativo (-)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80260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15835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266386"/>
                  </a:ext>
                </a:extLst>
              </a:tr>
            </a:tbl>
          </a:graphicData>
        </a:graphic>
      </p:graphicFrame>
      <p:sp>
        <p:nvSpPr>
          <p:cNvPr id="21" name="Di">
            <a:extLst>
              <a:ext uri="{FF2B5EF4-FFF2-40B4-BE49-F238E27FC236}">
                <a16:creationId xmlns:a16="http://schemas.microsoft.com/office/drawing/2014/main" id="{B935A6CE-6439-5F40-A137-70401F0B8076}"/>
              </a:ext>
            </a:extLst>
          </p:cNvPr>
          <p:cNvSpPr txBox="1"/>
          <p:nvPr/>
        </p:nvSpPr>
        <p:spPr>
          <a:xfrm>
            <a:off x="3067610" y="7197404"/>
            <a:ext cx="171841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protege</a:t>
            </a:r>
            <a:endParaRPr dirty="0"/>
          </a:p>
        </p:txBody>
      </p:sp>
      <p:sp>
        <p:nvSpPr>
          <p:cNvPr id="22" name="No digas">
            <a:extLst>
              <a:ext uri="{FF2B5EF4-FFF2-40B4-BE49-F238E27FC236}">
                <a16:creationId xmlns:a16="http://schemas.microsoft.com/office/drawing/2014/main" id="{E9330DA0-7572-A944-842E-BE049B40FF0D}"/>
              </a:ext>
            </a:extLst>
          </p:cNvPr>
          <p:cNvSpPr txBox="1"/>
          <p:nvPr/>
        </p:nvSpPr>
        <p:spPr>
          <a:xfrm>
            <a:off x="7236570" y="7230297"/>
            <a:ext cx="248786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No </a:t>
            </a:r>
            <a:r>
              <a:rPr lang="en-US" dirty="0" err="1"/>
              <a:t>prote</a:t>
            </a:r>
            <a:r>
              <a:rPr lang="en-US" b="1" dirty="0" err="1">
                <a:solidFill>
                  <a:srgbClr val="FFFF00"/>
                </a:solidFill>
              </a:rPr>
              <a:t>jas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24" name="Di">
            <a:extLst>
              <a:ext uri="{FF2B5EF4-FFF2-40B4-BE49-F238E27FC236}">
                <a16:creationId xmlns:a16="http://schemas.microsoft.com/office/drawing/2014/main" id="{9C390804-6FAA-1743-ACE7-82CA4D004707}"/>
              </a:ext>
            </a:extLst>
          </p:cNvPr>
          <p:cNvSpPr txBox="1"/>
          <p:nvPr/>
        </p:nvSpPr>
        <p:spPr>
          <a:xfrm>
            <a:off x="2732160" y="8082634"/>
            <a:ext cx="215335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protect</a:t>
            </a:r>
            <a:endParaRPr dirty="0"/>
          </a:p>
        </p:txBody>
      </p:sp>
      <p:sp>
        <p:nvSpPr>
          <p:cNvPr id="26" name="Di">
            <a:extLst>
              <a:ext uri="{FF2B5EF4-FFF2-40B4-BE49-F238E27FC236}">
                <a16:creationId xmlns:a16="http://schemas.microsoft.com/office/drawing/2014/main" id="{09640FD1-1A04-D247-A02F-157DB1441E36}"/>
              </a:ext>
            </a:extLst>
          </p:cNvPr>
          <p:cNvSpPr txBox="1"/>
          <p:nvPr/>
        </p:nvSpPr>
        <p:spPr>
          <a:xfrm>
            <a:off x="7161202" y="8149696"/>
            <a:ext cx="2764703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don’t protect</a:t>
            </a:r>
            <a:endParaRPr dirty="0"/>
          </a:p>
        </p:txBody>
      </p:sp>
      <p:sp>
        <p:nvSpPr>
          <p:cNvPr id="23" name="Ud. / dar">
            <a:extLst>
              <a:ext uri="{FF2B5EF4-FFF2-40B4-BE49-F238E27FC236}">
                <a16:creationId xmlns:a16="http://schemas.microsoft.com/office/drawing/2014/main" id="{CE08ADC9-602B-0648-A2BC-400D3E15E251}"/>
              </a:ext>
            </a:extLst>
          </p:cNvPr>
          <p:cNvSpPr txBox="1"/>
          <p:nvPr/>
        </p:nvSpPr>
        <p:spPr>
          <a:xfrm>
            <a:off x="307373" y="400783"/>
            <a:ext cx="323165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Uds</a:t>
            </a:r>
            <a:r>
              <a:rPr lang="en-US" dirty="0"/>
              <a:t>.</a:t>
            </a:r>
            <a:r>
              <a:rPr dirty="0"/>
              <a:t> / </a:t>
            </a:r>
            <a:r>
              <a:rPr lang="en-US" dirty="0" err="1"/>
              <a:t>proteger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08707407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 advAuto="0"/>
      <p:bldP spid="180" grpId="0" animBg="1" advAuto="0"/>
      <p:bldP spid="181" grpId="0" animBg="1" advAuto="0"/>
      <p:bldP spid="184" grpId="0" animBg="1" advAuto="0"/>
      <p:bldP spid="185" grpId="0" animBg="1" advAuto="0"/>
      <p:bldP spid="186" grpId="0" animBg="1" advAuto="0"/>
      <p:bldP spid="190" grpId="0" animBg="1" advAuto="0"/>
      <p:bldP spid="191" grpId="0" animBg="1" advAuto="0"/>
      <p:bldP spid="21" grpId="0" animBg="1"/>
      <p:bldP spid="22" grpId="0" animBg="1"/>
      <p:bldP spid="24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Dar - to give…"/>
          <p:cNvSpPr txBox="1"/>
          <p:nvPr/>
        </p:nvSpPr>
        <p:spPr>
          <a:xfrm>
            <a:off x="3015005" y="755650"/>
            <a:ext cx="4942790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Dar - to give</a:t>
            </a:r>
          </a:p>
          <a:p>
            <a:r>
              <a:t>conjugate and translate</a:t>
            </a:r>
          </a:p>
        </p:txBody>
      </p:sp>
      <p:sp>
        <p:nvSpPr>
          <p:cNvPr id="123" name="1. presente"/>
          <p:cNvSpPr txBox="1"/>
          <p:nvPr/>
        </p:nvSpPr>
        <p:spPr>
          <a:xfrm>
            <a:off x="1394206" y="1841500"/>
            <a:ext cx="241858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1. presente</a:t>
            </a:r>
          </a:p>
        </p:txBody>
      </p:sp>
      <p:sp>
        <p:nvSpPr>
          <p:cNvPr id="124" name="2. presente progresivo"/>
          <p:cNvSpPr txBox="1"/>
          <p:nvPr/>
        </p:nvSpPr>
        <p:spPr>
          <a:xfrm>
            <a:off x="1427733" y="2552700"/>
            <a:ext cx="471373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2. presente progresivo</a:t>
            </a:r>
          </a:p>
        </p:txBody>
      </p:sp>
      <p:sp>
        <p:nvSpPr>
          <p:cNvPr id="125" name="3.  El futuro informal"/>
          <p:cNvSpPr txBox="1"/>
          <p:nvPr/>
        </p:nvSpPr>
        <p:spPr>
          <a:xfrm>
            <a:off x="1427987" y="3314700"/>
            <a:ext cx="430682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3.  El futuro informal </a:t>
            </a:r>
          </a:p>
        </p:txBody>
      </p:sp>
      <p:sp>
        <p:nvSpPr>
          <p:cNvPr id="126" name="4. pretérito"/>
          <p:cNvSpPr txBox="1"/>
          <p:nvPr/>
        </p:nvSpPr>
        <p:spPr>
          <a:xfrm>
            <a:off x="1445183" y="4076700"/>
            <a:ext cx="231663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4. pretérito</a:t>
            </a:r>
          </a:p>
        </p:txBody>
      </p:sp>
      <p:sp>
        <p:nvSpPr>
          <p:cNvPr id="127" name="5. El inoperative / mandato"/>
          <p:cNvSpPr txBox="1"/>
          <p:nvPr/>
        </p:nvSpPr>
        <p:spPr>
          <a:xfrm>
            <a:off x="1452378" y="4943057"/>
            <a:ext cx="557738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5. El inoperative / mandato</a:t>
            </a:r>
          </a:p>
        </p:txBody>
      </p:sp>
      <p:sp>
        <p:nvSpPr>
          <p:cNvPr id="128" name="yo">
            <a:hlinkClick r:id="rId2" action="ppaction://hlinksldjump"/>
          </p:cNvPr>
          <p:cNvSpPr/>
          <p:nvPr/>
        </p:nvSpPr>
        <p:spPr>
          <a:xfrm>
            <a:off x="7985404" y="2628900"/>
            <a:ext cx="462992" cy="495301"/>
          </a:xfrm>
          <a:prstGeom prst="rect">
            <a:avLst/>
          </a:prstGeom>
          <a:blipFill>
            <a:blip r:embed="rId3"/>
          </a:blip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r>
              <a:rPr dirty="0" err="1"/>
              <a:t>yo</a:t>
            </a:r>
            <a:endParaRPr dirty="0"/>
          </a:p>
        </p:txBody>
      </p:sp>
      <p:sp>
        <p:nvSpPr>
          <p:cNvPr id="129" name="tú">
            <a:hlinkClick r:id="rId4" action="ppaction://hlinksldjump"/>
          </p:cNvPr>
          <p:cNvSpPr/>
          <p:nvPr/>
        </p:nvSpPr>
        <p:spPr>
          <a:xfrm>
            <a:off x="8022056" y="3657600"/>
            <a:ext cx="389688" cy="495301"/>
          </a:xfrm>
          <a:prstGeom prst="rect">
            <a:avLst/>
          </a:prstGeom>
          <a:gradFill>
            <a:gsLst>
              <a:gs pos="0">
                <a:srgbClr val="189B1A"/>
              </a:gs>
              <a:gs pos="100000">
                <a:srgbClr val="235D0B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r>
              <a:t>tú</a:t>
            </a:r>
          </a:p>
        </p:txBody>
      </p:sp>
      <p:sp>
        <p:nvSpPr>
          <p:cNvPr id="130" name="él,">
            <a:hlinkClick r:id="rId5" action="ppaction://hlinksldjump"/>
          </p:cNvPr>
          <p:cNvSpPr/>
          <p:nvPr/>
        </p:nvSpPr>
        <p:spPr>
          <a:xfrm>
            <a:off x="7985404" y="4629150"/>
            <a:ext cx="462992" cy="495301"/>
          </a:xfrm>
          <a:prstGeom prst="rect">
            <a:avLst/>
          </a:prstGeom>
          <a:gradFill>
            <a:gsLst>
              <a:gs pos="0">
                <a:srgbClr val="A6AAA8"/>
              </a:gs>
              <a:gs pos="100000">
                <a:srgbClr val="53585F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r>
              <a:t>él,</a:t>
            </a:r>
          </a:p>
        </p:txBody>
      </p:sp>
      <p:sp>
        <p:nvSpPr>
          <p:cNvPr id="131" name="nosotros/as">
            <a:hlinkClick r:id="rId6" action="ppaction://hlinksldjump"/>
          </p:cNvPr>
          <p:cNvSpPr/>
          <p:nvPr/>
        </p:nvSpPr>
        <p:spPr>
          <a:xfrm>
            <a:off x="9481019" y="2628900"/>
            <a:ext cx="1815162" cy="495301"/>
          </a:xfrm>
          <a:prstGeom prst="rect">
            <a:avLst/>
          </a:prstGeom>
          <a:blipFill>
            <a:blip r:embed="rId3"/>
          </a:blip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r>
              <a:rPr dirty="0" err="1"/>
              <a:t>nosotros</a:t>
            </a:r>
            <a:r>
              <a:rPr dirty="0"/>
              <a:t>/as</a:t>
            </a:r>
          </a:p>
        </p:txBody>
      </p:sp>
      <p:sp>
        <p:nvSpPr>
          <p:cNvPr id="132" name="vosotros/as">
            <a:hlinkClick r:id="rId7" action="ppaction://hlinksldjump"/>
          </p:cNvPr>
          <p:cNvSpPr/>
          <p:nvPr/>
        </p:nvSpPr>
        <p:spPr>
          <a:xfrm>
            <a:off x="9490265" y="3663950"/>
            <a:ext cx="1796670" cy="495301"/>
          </a:xfrm>
          <a:prstGeom prst="rect">
            <a:avLst/>
          </a:prstGeom>
          <a:gradFill>
            <a:gsLst>
              <a:gs pos="0">
                <a:srgbClr val="189B1A"/>
              </a:gs>
              <a:gs pos="100000">
                <a:srgbClr val="235D0B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r>
              <a:rPr dirty="0" err="1"/>
              <a:t>vosotros</a:t>
            </a:r>
            <a:r>
              <a:rPr dirty="0"/>
              <a:t>/as</a:t>
            </a:r>
          </a:p>
        </p:txBody>
      </p:sp>
      <p:sp>
        <p:nvSpPr>
          <p:cNvPr id="133" name="ellos">
            <a:hlinkClick r:id="rId8" action="ppaction://hlinksldjump"/>
          </p:cNvPr>
          <p:cNvSpPr/>
          <p:nvPr/>
        </p:nvSpPr>
        <p:spPr>
          <a:xfrm>
            <a:off x="10119004" y="4629150"/>
            <a:ext cx="793192" cy="495301"/>
          </a:xfrm>
          <a:prstGeom prst="rect">
            <a:avLst/>
          </a:prstGeom>
          <a:gradFill>
            <a:gsLst>
              <a:gs pos="0">
                <a:srgbClr val="A6AAA8"/>
              </a:gs>
              <a:gs pos="100000">
                <a:srgbClr val="53585F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r>
              <a:rPr dirty="0" err="1"/>
              <a:t>ellos</a:t>
            </a:r>
            <a:endParaRPr dirty="0"/>
          </a:p>
        </p:txBody>
      </p:sp>
      <p:sp>
        <p:nvSpPr>
          <p:cNvPr id="134" name="ella">
            <a:hlinkClick r:id="rId9" action="ppaction://hlinksldjump"/>
          </p:cNvPr>
          <p:cNvSpPr/>
          <p:nvPr/>
        </p:nvSpPr>
        <p:spPr>
          <a:xfrm>
            <a:off x="7902854" y="5299075"/>
            <a:ext cx="628092" cy="495301"/>
          </a:xfrm>
          <a:prstGeom prst="rect">
            <a:avLst/>
          </a:prstGeom>
          <a:gradFill>
            <a:gsLst>
              <a:gs pos="0">
                <a:srgbClr val="A6AAA8"/>
              </a:gs>
              <a:gs pos="100000">
                <a:srgbClr val="53585F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r>
              <a:t>ella</a:t>
            </a:r>
          </a:p>
        </p:txBody>
      </p:sp>
      <p:sp>
        <p:nvSpPr>
          <p:cNvPr id="135" name="Ud.">
            <a:hlinkClick r:id="rId10" action="ppaction://hlinksldjump"/>
          </p:cNvPr>
          <p:cNvSpPr/>
          <p:nvPr/>
        </p:nvSpPr>
        <p:spPr>
          <a:xfrm>
            <a:off x="7893773" y="5969000"/>
            <a:ext cx="646254" cy="495301"/>
          </a:xfrm>
          <a:prstGeom prst="rect">
            <a:avLst/>
          </a:prstGeom>
          <a:gradFill>
            <a:gsLst>
              <a:gs pos="0">
                <a:srgbClr val="A6AAA8"/>
              </a:gs>
              <a:gs pos="100000">
                <a:srgbClr val="53585F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r>
              <a:t>Ud.</a:t>
            </a:r>
          </a:p>
        </p:txBody>
      </p:sp>
      <p:sp>
        <p:nvSpPr>
          <p:cNvPr id="136" name="ellas">
            <a:hlinkClick r:id="rId11" action="ppaction://hlinksldjump"/>
          </p:cNvPr>
          <p:cNvSpPr/>
          <p:nvPr/>
        </p:nvSpPr>
        <p:spPr>
          <a:xfrm>
            <a:off x="10073106" y="5299075"/>
            <a:ext cx="884988" cy="495301"/>
          </a:xfrm>
          <a:prstGeom prst="rect">
            <a:avLst/>
          </a:prstGeom>
          <a:gradFill>
            <a:gsLst>
              <a:gs pos="0">
                <a:srgbClr val="A6AAA8"/>
              </a:gs>
              <a:gs pos="100000">
                <a:srgbClr val="53585F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r>
              <a:rPr dirty="0"/>
              <a:t> </a:t>
            </a:r>
            <a:r>
              <a:rPr dirty="0" err="1"/>
              <a:t>ellas</a:t>
            </a:r>
            <a:endParaRPr dirty="0"/>
          </a:p>
        </p:txBody>
      </p:sp>
      <p:sp>
        <p:nvSpPr>
          <p:cNvPr id="137" name="Uds.">
            <a:hlinkClick r:id="" action="ppaction://hlinkshowjump?jump=lastslide"/>
          </p:cNvPr>
          <p:cNvSpPr/>
          <p:nvPr/>
        </p:nvSpPr>
        <p:spPr>
          <a:xfrm>
            <a:off x="10109923" y="5969000"/>
            <a:ext cx="811354" cy="495301"/>
          </a:xfrm>
          <a:prstGeom prst="rect">
            <a:avLst/>
          </a:prstGeom>
          <a:gradFill>
            <a:gsLst>
              <a:gs pos="0">
                <a:srgbClr val="A6AAA8"/>
              </a:gs>
              <a:gs pos="100000">
                <a:srgbClr val="53585F"/>
              </a:gs>
            </a:gsLst>
            <a:lin ang="5400000"/>
          </a:gra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/>
            </a:lvl1pPr>
          </a:lstStyle>
          <a:p>
            <a:r>
              <a:rPr dirty="0" err="1"/>
              <a:t>Uds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23FC128C-F0EB-BF45-9458-1D9F49E7F6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423663"/>
              </p:ext>
            </p:extLst>
          </p:nvPr>
        </p:nvGraphicFramePr>
        <p:xfrm>
          <a:off x="1859867" y="6189053"/>
          <a:ext cx="8237326" cy="2765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2392">
                  <a:extLst>
                    <a:ext uri="{9D8B030D-6E8A-4147-A177-3AD203B41FA5}">
                      <a16:colId xmlns:a16="http://schemas.microsoft.com/office/drawing/2014/main" val="688164538"/>
                    </a:ext>
                  </a:extLst>
                </a:gridCol>
                <a:gridCol w="4334934">
                  <a:extLst>
                    <a:ext uri="{9D8B030D-6E8A-4147-A177-3AD203B41FA5}">
                      <a16:colId xmlns:a16="http://schemas.microsoft.com/office/drawing/2014/main" val="1902978272"/>
                    </a:ext>
                  </a:extLst>
                </a:gridCol>
              </a:tblGrid>
              <a:tr h="604306">
                <a:tc>
                  <a:txBody>
                    <a:bodyPr/>
                    <a:lstStyle/>
                    <a:p>
                      <a:r>
                        <a:rPr lang="es-ES_tradnl" sz="2800" b="1" noProof="0" dirty="0"/>
                        <a:t>Mandato afirmativo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b="1" noProof="0" dirty="0"/>
                        <a:t>Mandato negativo (-)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80260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15835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266386"/>
                  </a:ext>
                </a:extLst>
              </a:tr>
            </a:tbl>
          </a:graphicData>
        </a:graphic>
      </p:graphicFrame>
      <p:graphicFrame>
        <p:nvGraphicFramePr>
          <p:cNvPr id="139" name="Table"/>
          <p:cNvGraphicFramePr/>
          <p:nvPr/>
        </p:nvGraphicFramePr>
        <p:xfrm>
          <a:off x="1600199" y="1902420"/>
          <a:ext cx="9804398" cy="382602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511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7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9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75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542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 sz="1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 dirty="0"/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1411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 progresivo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854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Futuro informal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34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Pretérito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0" name="Conjugación"/>
          <p:cNvSpPr txBox="1"/>
          <p:nvPr/>
        </p:nvSpPr>
        <p:spPr>
          <a:xfrm>
            <a:off x="4699000" y="1553170"/>
            <a:ext cx="1559124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Conjugación</a:t>
            </a:r>
          </a:p>
        </p:txBody>
      </p:sp>
      <p:sp>
        <p:nvSpPr>
          <p:cNvPr id="141" name="Traducción"/>
          <p:cNvSpPr txBox="1"/>
          <p:nvPr/>
        </p:nvSpPr>
        <p:spPr>
          <a:xfrm>
            <a:off x="8572500" y="1553170"/>
            <a:ext cx="1353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Traducción</a:t>
            </a:r>
          </a:p>
        </p:txBody>
      </p:sp>
      <p:sp>
        <p:nvSpPr>
          <p:cNvPr id="142" name="Tiempo verbal"/>
          <p:cNvSpPr txBox="1"/>
          <p:nvPr/>
        </p:nvSpPr>
        <p:spPr>
          <a:xfrm>
            <a:off x="2235200" y="1553170"/>
            <a:ext cx="169161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 err="1"/>
              <a:t>Tiempo</a:t>
            </a:r>
            <a:r>
              <a:rPr dirty="0"/>
              <a:t> verbal</a:t>
            </a:r>
          </a:p>
        </p:txBody>
      </p:sp>
      <p:sp>
        <p:nvSpPr>
          <p:cNvPr id="143" name="doy"/>
          <p:cNvSpPr txBox="1"/>
          <p:nvPr/>
        </p:nvSpPr>
        <p:spPr>
          <a:xfrm>
            <a:off x="4975823" y="2103756"/>
            <a:ext cx="1538883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prote</a:t>
            </a:r>
            <a:r>
              <a:rPr lang="en-US" b="1" dirty="0" err="1">
                <a:solidFill>
                  <a:srgbClr val="FFFF00"/>
                </a:solidFill>
              </a:rPr>
              <a:t>j</a:t>
            </a:r>
            <a:r>
              <a:rPr lang="en-US" dirty="0" err="1"/>
              <a:t>o</a:t>
            </a:r>
            <a:endParaRPr dirty="0"/>
          </a:p>
        </p:txBody>
      </p:sp>
      <p:sp>
        <p:nvSpPr>
          <p:cNvPr id="144" name="estoy dando"/>
          <p:cNvSpPr txBox="1"/>
          <p:nvPr/>
        </p:nvSpPr>
        <p:spPr>
          <a:xfrm>
            <a:off x="4030849" y="3125505"/>
            <a:ext cx="3428824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sz="3200" dirty="0" err="1"/>
              <a:t>estoy</a:t>
            </a:r>
            <a:r>
              <a:rPr sz="3200" dirty="0"/>
              <a:t> </a:t>
            </a:r>
            <a:r>
              <a:rPr lang="en-US" sz="3200" dirty="0" err="1"/>
              <a:t>prote</a:t>
            </a:r>
            <a:r>
              <a:rPr lang="en-US" sz="3200" dirty="0" err="1">
                <a:solidFill>
                  <a:schemeClr val="tx1"/>
                </a:solidFill>
              </a:rPr>
              <a:t>gie</a:t>
            </a:r>
            <a:r>
              <a:rPr lang="en-US" sz="3200" dirty="0" err="1"/>
              <a:t>ndo</a:t>
            </a:r>
            <a:endParaRPr sz="3200" dirty="0"/>
          </a:p>
        </p:txBody>
      </p:sp>
      <p:sp>
        <p:nvSpPr>
          <p:cNvPr id="145" name="di"/>
          <p:cNvSpPr txBox="1"/>
          <p:nvPr/>
        </p:nvSpPr>
        <p:spPr>
          <a:xfrm>
            <a:off x="4937350" y="4976650"/>
            <a:ext cx="161582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protegí</a:t>
            </a:r>
            <a:endParaRPr dirty="0"/>
          </a:p>
        </p:txBody>
      </p:sp>
      <p:sp>
        <p:nvSpPr>
          <p:cNvPr id="146" name="I give"/>
          <p:cNvSpPr txBox="1"/>
          <p:nvPr/>
        </p:nvSpPr>
        <p:spPr>
          <a:xfrm>
            <a:off x="8401216" y="2363024"/>
            <a:ext cx="1695977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dirty="0"/>
              <a:t> I </a:t>
            </a:r>
            <a:r>
              <a:rPr lang="en-US" dirty="0"/>
              <a:t>protect</a:t>
            </a:r>
            <a:endParaRPr dirty="0"/>
          </a:p>
        </p:txBody>
      </p:sp>
      <p:sp>
        <p:nvSpPr>
          <p:cNvPr id="147" name="I am giving"/>
          <p:cNvSpPr txBox="1"/>
          <p:nvPr/>
        </p:nvSpPr>
        <p:spPr>
          <a:xfrm>
            <a:off x="8067725" y="3333383"/>
            <a:ext cx="2540760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sz="2800" dirty="0"/>
              <a:t>I am </a:t>
            </a:r>
            <a:r>
              <a:rPr lang="en-US" sz="2800" dirty="0"/>
              <a:t>protecting</a:t>
            </a:r>
            <a:endParaRPr sz="2800" dirty="0"/>
          </a:p>
        </p:txBody>
      </p:sp>
      <p:sp>
        <p:nvSpPr>
          <p:cNvPr id="148" name="I gave"/>
          <p:cNvSpPr txBox="1"/>
          <p:nvPr/>
        </p:nvSpPr>
        <p:spPr>
          <a:xfrm>
            <a:off x="8379617" y="4999733"/>
            <a:ext cx="2170467" cy="6104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/>
            </a:lvl1pPr>
          </a:lstStyle>
          <a:p>
            <a:r>
              <a:rPr dirty="0"/>
              <a:t>I </a:t>
            </a:r>
            <a:r>
              <a:rPr lang="en-US" dirty="0"/>
              <a:t>protected</a:t>
            </a:r>
            <a:endParaRPr dirty="0"/>
          </a:p>
        </p:txBody>
      </p:sp>
      <p:sp>
        <p:nvSpPr>
          <p:cNvPr id="149" name="yo / dar"/>
          <p:cNvSpPr txBox="1"/>
          <p:nvPr/>
        </p:nvSpPr>
        <p:spPr>
          <a:xfrm>
            <a:off x="951931" y="503556"/>
            <a:ext cx="274434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 err="1"/>
              <a:t>yo</a:t>
            </a:r>
            <a:r>
              <a:rPr dirty="0"/>
              <a:t> / </a:t>
            </a:r>
            <a:r>
              <a:rPr lang="en-US" dirty="0" err="1"/>
              <a:t>proteger</a:t>
            </a:r>
            <a:endParaRPr dirty="0"/>
          </a:p>
        </p:txBody>
      </p:sp>
      <p:sp>
        <p:nvSpPr>
          <p:cNvPr id="150" name="voy a dar"/>
          <p:cNvSpPr txBox="1"/>
          <p:nvPr/>
        </p:nvSpPr>
        <p:spPr>
          <a:xfrm>
            <a:off x="4126751" y="4069173"/>
            <a:ext cx="2938305" cy="625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/>
            </a:lvl1pPr>
          </a:lstStyle>
          <a:p>
            <a:r>
              <a:rPr dirty="0" err="1"/>
              <a:t>voy</a:t>
            </a:r>
            <a:r>
              <a:rPr dirty="0"/>
              <a:t> a </a:t>
            </a:r>
            <a:r>
              <a:rPr lang="en-US" dirty="0" err="1"/>
              <a:t>proteger</a:t>
            </a:r>
            <a:endParaRPr dirty="0"/>
          </a:p>
        </p:txBody>
      </p:sp>
      <p:sp>
        <p:nvSpPr>
          <p:cNvPr id="151" name="I’m going to give"/>
          <p:cNvSpPr txBox="1"/>
          <p:nvPr/>
        </p:nvSpPr>
        <p:spPr>
          <a:xfrm>
            <a:off x="7914705" y="4261982"/>
            <a:ext cx="2669000" cy="45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dirty="0"/>
              <a:t>I’m going to </a:t>
            </a:r>
            <a:r>
              <a:rPr lang="en-US" dirty="0"/>
              <a:t>protect</a:t>
            </a:r>
            <a:endParaRPr dirty="0"/>
          </a:p>
        </p:txBody>
      </p:sp>
      <p:sp>
        <p:nvSpPr>
          <p:cNvPr id="152" name="No digas"/>
          <p:cNvSpPr txBox="1"/>
          <p:nvPr/>
        </p:nvSpPr>
        <p:spPr>
          <a:xfrm>
            <a:off x="6572874" y="7126283"/>
            <a:ext cx="248786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No </a:t>
            </a:r>
            <a:r>
              <a:rPr lang="es-ES_tradnl" dirty="0"/>
              <a:t>prote</a:t>
            </a:r>
            <a:r>
              <a:rPr lang="es-ES_tradnl" b="1" dirty="0">
                <a:solidFill>
                  <a:srgbClr val="FFFF00"/>
                </a:solidFill>
              </a:rPr>
              <a:t>jas</a:t>
            </a:r>
          </a:p>
        </p:txBody>
      </p:sp>
      <p:sp>
        <p:nvSpPr>
          <p:cNvPr id="155" name="Di"/>
          <p:cNvSpPr txBox="1"/>
          <p:nvPr/>
        </p:nvSpPr>
        <p:spPr>
          <a:xfrm>
            <a:off x="3067610" y="7197404"/>
            <a:ext cx="171841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protege</a:t>
            </a:r>
            <a:endParaRPr dirty="0"/>
          </a:p>
        </p:txBody>
      </p:sp>
      <p:sp>
        <p:nvSpPr>
          <p:cNvPr id="24" name="Di">
            <a:extLst>
              <a:ext uri="{FF2B5EF4-FFF2-40B4-BE49-F238E27FC236}">
                <a16:creationId xmlns:a16="http://schemas.microsoft.com/office/drawing/2014/main" id="{BAD6788F-3719-874F-9E9D-E496F5837C73}"/>
              </a:ext>
            </a:extLst>
          </p:cNvPr>
          <p:cNvSpPr txBox="1"/>
          <p:nvPr/>
        </p:nvSpPr>
        <p:spPr>
          <a:xfrm>
            <a:off x="2929035" y="8082634"/>
            <a:ext cx="1995566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protect</a:t>
            </a:r>
            <a:endParaRPr dirty="0"/>
          </a:p>
        </p:txBody>
      </p:sp>
      <p:sp>
        <p:nvSpPr>
          <p:cNvPr id="25" name="Di">
            <a:extLst>
              <a:ext uri="{FF2B5EF4-FFF2-40B4-BE49-F238E27FC236}">
                <a16:creationId xmlns:a16="http://schemas.microsoft.com/office/drawing/2014/main" id="{50992982-261F-F14E-BFA3-15EBE4C16F09}"/>
              </a:ext>
            </a:extLst>
          </p:cNvPr>
          <p:cNvSpPr txBox="1"/>
          <p:nvPr/>
        </p:nvSpPr>
        <p:spPr>
          <a:xfrm>
            <a:off x="6722533" y="8149696"/>
            <a:ext cx="2742316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don’t protect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1" animBg="1" advAuto="0"/>
      <p:bldP spid="144" grpId="3" animBg="1" advAuto="0"/>
      <p:bldP spid="145" grpId="0" animBg="1"/>
      <p:bldP spid="146" grpId="2" animBg="1" advAuto="0"/>
      <p:bldP spid="147" grpId="4" animBg="1" advAuto="0"/>
      <p:bldP spid="148" grpId="0" animBg="1"/>
      <p:bldP spid="150" grpId="5" animBg="1" advAuto="0"/>
      <p:bldP spid="151" grpId="6" animBg="1" advAuto="0"/>
      <p:bldP spid="152" grpId="0" animBg="1"/>
      <p:bldP spid="155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CAECAA6F-656A-A447-A711-4D50876BE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987490"/>
              </p:ext>
            </p:extLst>
          </p:nvPr>
        </p:nvGraphicFramePr>
        <p:xfrm>
          <a:off x="1923190" y="6202031"/>
          <a:ext cx="8237326" cy="2765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2392">
                  <a:extLst>
                    <a:ext uri="{9D8B030D-6E8A-4147-A177-3AD203B41FA5}">
                      <a16:colId xmlns:a16="http://schemas.microsoft.com/office/drawing/2014/main" val="688164538"/>
                    </a:ext>
                  </a:extLst>
                </a:gridCol>
                <a:gridCol w="4334934">
                  <a:extLst>
                    <a:ext uri="{9D8B030D-6E8A-4147-A177-3AD203B41FA5}">
                      <a16:colId xmlns:a16="http://schemas.microsoft.com/office/drawing/2014/main" val="1902978272"/>
                    </a:ext>
                  </a:extLst>
                </a:gridCol>
              </a:tblGrid>
              <a:tr h="604306">
                <a:tc>
                  <a:txBody>
                    <a:bodyPr/>
                    <a:lstStyle/>
                    <a:p>
                      <a:r>
                        <a:rPr lang="es-ES_tradnl" sz="2800" b="1" noProof="0" dirty="0"/>
                        <a:t>Mandato afirmativo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b="1" noProof="0" dirty="0"/>
                        <a:t>Mandato negativo (-)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80260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15835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266386"/>
                  </a:ext>
                </a:extLst>
              </a:tr>
            </a:tbl>
          </a:graphicData>
        </a:graphic>
      </p:graphicFrame>
      <p:graphicFrame>
        <p:nvGraphicFramePr>
          <p:cNvPr id="139" name="Table"/>
          <p:cNvGraphicFramePr/>
          <p:nvPr/>
        </p:nvGraphicFramePr>
        <p:xfrm>
          <a:off x="1600199" y="1902420"/>
          <a:ext cx="9804398" cy="382602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511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7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9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75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542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 sz="1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1411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 progresivo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854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Futuro informal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34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Pretérito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0" name="Conjugación"/>
          <p:cNvSpPr txBox="1"/>
          <p:nvPr/>
        </p:nvSpPr>
        <p:spPr>
          <a:xfrm>
            <a:off x="4699000" y="1553170"/>
            <a:ext cx="1559124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Conjugación</a:t>
            </a:r>
          </a:p>
        </p:txBody>
      </p:sp>
      <p:sp>
        <p:nvSpPr>
          <p:cNvPr id="141" name="Traducción"/>
          <p:cNvSpPr txBox="1"/>
          <p:nvPr/>
        </p:nvSpPr>
        <p:spPr>
          <a:xfrm>
            <a:off x="8572500" y="1553170"/>
            <a:ext cx="1353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Traducción</a:t>
            </a:r>
          </a:p>
        </p:txBody>
      </p:sp>
      <p:sp>
        <p:nvSpPr>
          <p:cNvPr id="142" name="Tiempo verbal"/>
          <p:cNvSpPr txBox="1"/>
          <p:nvPr/>
        </p:nvSpPr>
        <p:spPr>
          <a:xfrm>
            <a:off x="2235200" y="1553170"/>
            <a:ext cx="169161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Tiempo verbal</a:t>
            </a:r>
          </a:p>
        </p:txBody>
      </p:sp>
      <p:sp>
        <p:nvSpPr>
          <p:cNvPr id="143" name="doy"/>
          <p:cNvSpPr txBox="1"/>
          <p:nvPr/>
        </p:nvSpPr>
        <p:spPr>
          <a:xfrm>
            <a:off x="4770637" y="2103756"/>
            <a:ext cx="1949253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proteges</a:t>
            </a:r>
            <a:endParaRPr dirty="0"/>
          </a:p>
        </p:txBody>
      </p:sp>
      <p:sp>
        <p:nvSpPr>
          <p:cNvPr id="144" name="estoy dando"/>
          <p:cNvSpPr txBox="1"/>
          <p:nvPr/>
        </p:nvSpPr>
        <p:spPr>
          <a:xfrm>
            <a:off x="4134247" y="3177084"/>
            <a:ext cx="3222037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sz="3000" dirty="0" err="1"/>
              <a:t>est</a:t>
            </a:r>
            <a:r>
              <a:rPr lang="en-US" sz="3000" dirty="0" err="1"/>
              <a:t>ás</a:t>
            </a:r>
            <a:r>
              <a:rPr sz="3000" dirty="0"/>
              <a:t> </a:t>
            </a:r>
            <a:r>
              <a:rPr lang="en-US" sz="3000" dirty="0" err="1"/>
              <a:t>prote</a:t>
            </a:r>
            <a:r>
              <a:rPr lang="en-US" sz="3000" dirty="0" err="1">
                <a:solidFill>
                  <a:schemeClr val="tx1"/>
                </a:solidFill>
              </a:rPr>
              <a:t>gie</a:t>
            </a:r>
            <a:r>
              <a:rPr lang="en-US" sz="3000" dirty="0" err="1"/>
              <a:t>ndo</a:t>
            </a:r>
            <a:endParaRPr sz="3000" dirty="0"/>
          </a:p>
        </p:txBody>
      </p:sp>
      <p:sp>
        <p:nvSpPr>
          <p:cNvPr id="145" name="di"/>
          <p:cNvSpPr txBox="1"/>
          <p:nvPr/>
        </p:nvSpPr>
        <p:spPr>
          <a:xfrm>
            <a:off x="4655224" y="4976650"/>
            <a:ext cx="218008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protegiste</a:t>
            </a:r>
            <a:endParaRPr dirty="0"/>
          </a:p>
        </p:txBody>
      </p:sp>
      <p:sp>
        <p:nvSpPr>
          <p:cNvPr id="146" name="I give"/>
          <p:cNvSpPr txBox="1"/>
          <p:nvPr/>
        </p:nvSpPr>
        <p:spPr>
          <a:xfrm>
            <a:off x="8135918" y="2363024"/>
            <a:ext cx="2226572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dirty="0"/>
              <a:t> </a:t>
            </a:r>
            <a:r>
              <a:rPr lang="en-US" dirty="0"/>
              <a:t>you</a:t>
            </a:r>
            <a:r>
              <a:rPr dirty="0"/>
              <a:t> </a:t>
            </a:r>
            <a:r>
              <a:rPr lang="en-US" dirty="0"/>
              <a:t>protect</a:t>
            </a:r>
            <a:endParaRPr dirty="0"/>
          </a:p>
        </p:txBody>
      </p:sp>
      <p:sp>
        <p:nvSpPr>
          <p:cNvPr id="147" name="I am giving"/>
          <p:cNvSpPr txBox="1"/>
          <p:nvPr/>
        </p:nvSpPr>
        <p:spPr>
          <a:xfrm>
            <a:off x="7816857" y="3333383"/>
            <a:ext cx="3042500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sz="2800" dirty="0"/>
              <a:t>you are protecting</a:t>
            </a:r>
            <a:endParaRPr sz="2800" dirty="0"/>
          </a:p>
        </p:txBody>
      </p:sp>
      <p:sp>
        <p:nvSpPr>
          <p:cNvPr id="148" name="I gave"/>
          <p:cNvSpPr txBox="1"/>
          <p:nvPr/>
        </p:nvSpPr>
        <p:spPr>
          <a:xfrm>
            <a:off x="8096688" y="4999733"/>
            <a:ext cx="2736327" cy="6104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/>
            </a:lvl1pPr>
          </a:lstStyle>
          <a:p>
            <a:r>
              <a:rPr lang="en-US" dirty="0"/>
              <a:t>you</a:t>
            </a:r>
            <a:r>
              <a:rPr dirty="0"/>
              <a:t> </a:t>
            </a:r>
            <a:r>
              <a:rPr lang="en-US" dirty="0"/>
              <a:t>protected</a:t>
            </a:r>
            <a:endParaRPr dirty="0"/>
          </a:p>
        </p:txBody>
      </p:sp>
      <p:sp>
        <p:nvSpPr>
          <p:cNvPr id="149" name="yo / dar"/>
          <p:cNvSpPr txBox="1"/>
          <p:nvPr/>
        </p:nvSpPr>
        <p:spPr>
          <a:xfrm>
            <a:off x="1003226" y="503556"/>
            <a:ext cx="264175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tú</a:t>
            </a:r>
            <a:r>
              <a:rPr dirty="0"/>
              <a:t> / </a:t>
            </a:r>
            <a:r>
              <a:rPr lang="en-US" dirty="0" err="1"/>
              <a:t>proteger</a:t>
            </a:r>
            <a:endParaRPr dirty="0"/>
          </a:p>
        </p:txBody>
      </p:sp>
      <p:sp>
        <p:nvSpPr>
          <p:cNvPr id="150" name="voy a dar"/>
          <p:cNvSpPr txBox="1"/>
          <p:nvPr/>
        </p:nvSpPr>
        <p:spPr>
          <a:xfrm>
            <a:off x="4126752" y="4069173"/>
            <a:ext cx="2938305" cy="625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/>
            </a:lvl1pPr>
          </a:lstStyle>
          <a:p>
            <a:r>
              <a:rPr lang="en-US" dirty="0"/>
              <a:t>vas</a:t>
            </a:r>
            <a:r>
              <a:rPr dirty="0"/>
              <a:t> a </a:t>
            </a:r>
            <a:r>
              <a:rPr lang="en-US" dirty="0" err="1"/>
              <a:t>proteger</a:t>
            </a:r>
            <a:endParaRPr dirty="0"/>
          </a:p>
        </p:txBody>
      </p:sp>
      <p:sp>
        <p:nvSpPr>
          <p:cNvPr id="151" name="I’m going to give"/>
          <p:cNvSpPr txBox="1"/>
          <p:nvPr/>
        </p:nvSpPr>
        <p:spPr>
          <a:xfrm>
            <a:off x="7620554" y="4261982"/>
            <a:ext cx="3257302" cy="456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dirty="0"/>
              <a:t>you are</a:t>
            </a:r>
            <a:r>
              <a:rPr dirty="0"/>
              <a:t> going to </a:t>
            </a:r>
            <a:r>
              <a:rPr lang="en-US" dirty="0"/>
              <a:t>protect</a:t>
            </a:r>
            <a:endParaRPr dirty="0"/>
          </a:p>
        </p:txBody>
      </p:sp>
      <p:sp>
        <p:nvSpPr>
          <p:cNvPr id="20" name="Di">
            <a:extLst>
              <a:ext uri="{FF2B5EF4-FFF2-40B4-BE49-F238E27FC236}">
                <a16:creationId xmlns:a16="http://schemas.microsoft.com/office/drawing/2014/main" id="{3A565CEB-B8FF-3C4A-BF16-A76AC9F346B4}"/>
              </a:ext>
            </a:extLst>
          </p:cNvPr>
          <p:cNvSpPr txBox="1"/>
          <p:nvPr/>
        </p:nvSpPr>
        <p:spPr>
          <a:xfrm>
            <a:off x="3067610" y="7197404"/>
            <a:ext cx="171841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protege</a:t>
            </a:r>
            <a:endParaRPr dirty="0"/>
          </a:p>
        </p:txBody>
      </p:sp>
      <p:sp>
        <p:nvSpPr>
          <p:cNvPr id="21" name="No digas">
            <a:extLst>
              <a:ext uri="{FF2B5EF4-FFF2-40B4-BE49-F238E27FC236}">
                <a16:creationId xmlns:a16="http://schemas.microsoft.com/office/drawing/2014/main" id="{50B0C515-8E93-D441-AF6B-D57C4CA3CA87}"/>
              </a:ext>
            </a:extLst>
          </p:cNvPr>
          <p:cNvSpPr txBox="1"/>
          <p:nvPr/>
        </p:nvSpPr>
        <p:spPr>
          <a:xfrm>
            <a:off x="7236567" y="7230297"/>
            <a:ext cx="248786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No </a:t>
            </a:r>
            <a:r>
              <a:rPr lang="es-ES_tradnl" dirty="0"/>
              <a:t>prote</a:t>
            </a:r>
            <a:r>
              <a:rPr lang="es-ES_tradnl" b="1" dirty="0">
                <a:solidFill>
                  <a:srgbClr val="FFFF00"/>
                </a:solidFill>
              </a:rPr>
              <a:t>j</a:t>
            </a:r>
            <a:r>
              <a:rPr lang="es-ES_tradnl" dirty="0"/>
              <a:t>as</a:t>
            </a:r>
          </a:p>
        </p:txBody>
      </p:sp>
      <p:sp>
        <p:nvSpPr>
          <p:cNvPr id="22" name="Di">
            <a:extLst>
              <a:ext uri="{FF2B5EF4-FFF2-40B4-BE49-F238E27FC236}">
                <a16:creationId xmlns:a16="http://schemas.microsoft.com/office/drawing/2014/main" id="{F52B6E8D-89A9-A34F-AB8D-516F015C61AA}"/>
              </a:ext>
            </a:extLst>
          </p:cNvPr>
          <p:cNvSpPr txBox="1"/>
          <p:nvPr/>
        </p:nvSpPr>
        <p:spPr>
          <a:xfrm>
            <a:off x="7161202" y="8149696"/>
            <a:ext cx="2764703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don’t protect</a:t>
            </a:r>
            <a:endParaRPr dirty="0"/>
          </a:p>
        </p:txBody>
      </p:sp>
      <p:sp>
        <p:nvSpPr>
          <p:cNvPr id="24" name="Di">
            <a:extLst>
              <a:ext uri="{FF2B5EF4-FFF2-40B4-BE49-F238E27FC236}">
                <a16:creationId xmlns:a16="http://schemas.microsoft.com/office/drawing/2014/main" id="{4DC58CA5-8101-7447-A2A6-23A777712FDA}"/>
              </a:ext>
            </a:extLst>
          </p:cNvPr>
          <p:cNvSpPr txBox="1"/>
          <p:nvPr/>
        </p:nvSpPr>
        <p:spPr>
          <a:xfrm>
            <a:off x="3270701" y="8082634"/>
            <a:ext cx="200788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protect</a:t>
            </a:r>
            <a:endParaRPr dirty="0"/>
          </a:p>
        </p:txBody>
      </p:sp>
      <p:sp>
        <p:nvSpPr>
          <p:cNvPr id="25" name="No digas">
            <a:extLst>
              <a:ext uri="{FF2B5EF4-FFF2-40B4-BE49-F238E27FC236}">
                <a16:creationId xmlns:a16="http://schemas.microsoft.com/office/drawing/2014/main" id="{45E512F4-79D4-2D49-9E3E-FC849D2DC139}"/>
              </a:ext>
            </a:extLst>
          </p:cNvPr>
          <p:cNvSpPr txBox="1"/>
          <p:nvPr/>
        </p:nvSpPr>
        <p:spPr>
          <a:xfrm>
            <a:off x="7236567" y="7230297"/>
            <a:ext cx="248786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No </a:t>
            </a:r>
            <a:r>
              <a:rPr lang="en-US" dirty="0" err="1"/>
              <a:t>prote</a:t>
            </a:r>
            <a:r>
              <a:rPr lang="en-US" b="1" dirty="0" err="1">
                <a:solidFill>
                  <a:srgbClr val="FFFF00"/>
                </a:solidFill>
              </a:rPr>
              <a:t>jas</a:t>
            </a:r>
            <a:endParaRPr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061777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 animBg="1" advAuto="0"/>
      <p:bldP spid="144" grpId="0" animBg="1" advAuto="0"/>
      <p:bldP spid="145" grpId="0" animBg="1"/>
      <p:bldP spid="146" grpId="0" animBg="1" advAuto="0"/>
      <p:bldP spid="147" grpId="0" animBg="1" advAuto="0"/>
      <p:bldP spid="148" grpId="0" animBg="1"/>
      <p:bldP spid="150" grpId="0" animBg="1" advAuto="0"/>
      <p:bldP spid="151" grpId="0" animBg="1" advAuto="0"/>
      <p:bldP spid="20" grpId="0" animBg="1"/>
      <p:bldP spid="22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6F9DFC09-9CD3-1345-BBBF-E67B6BA1F0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239517"/>
              </p:ext>
            </p:extLst>
          </p:nvPr>
        </p:nvGraphicFramePr>
        <p:xfrm>
          <a:off x="1923190" y="6202031"/>
          <a:ext cx="8237326" cy="2765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2392">
                  <a:extLst>
                    <a:ext uri="{9D8B030D-6E8A-4147-A177-3AD203B41FA5}">
                      <a16:colId xmlns:a16="http://schemas.microsoft.com/office/drawing/2014/main" val="688164538"/>
                    </a:ext>
                  </a:extLst>
                </a:gridCol>
                <a:gridCol w="4334934">
                  <a:extLst>
                    <a:ext uri="{9D8B030D-6E8A-4147-A177-3AD203B41FA5}">
                      <a16:colId xmlns:a16="http://schemas.microsoft.com/office/drawing/2014/main" val="1902978272"/>
                    </a:ext>
                  </a:extLst>
                </a:gridCol>
              </a:tblGrid>
              <a:tr h="604306">
                <a:tc>
                  <a:txBody>
                    <a:bodyPr/>
                    <a:lstStyle/>
                    <a:p>
                      <a:r>
                        <a:rPr lang="es-ES_tradnl" sz="2800" b="1" noProof="0" dirty="0"/>
                        <a:t>Mandato afirmativo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b="1" noProof="0" dirty="0"/>
                        <a:t>Mandato negativo (-)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80260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15835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266386"/>
                  </a:ext>
                </a:extLst>
              </a:tr>
            </a:tbl>
          </a:graphicData>
        </a:graphic>
      </p:graphicFrame>
      <p:graphicFrame>
        <p:nvGraphicFramePr>
          <p:cNvPr id="19" name="Table">
            <a:extLst>
              <a:ext uri="{FF2B5EF4-FFF2-40B4-BE49-F238E27FC236}">
                <a16:creationId xmlns:a16="http://schemas.microsoft.com/office/drawing/2014/main" id="{A9310511-4A96-3C49-909B-FC7AEE1946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7593211"/>
              </p:ext>
            </p:extLst>
          </p:nvPr>
        </p:nvGraphicFramePr>
        <p:xfrm>
          <a:off x="1600199" y="1902420"/>
          <a:ext cx="9804398" cy="382602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511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7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9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75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542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dirty="0" err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</a:t>
                      </a:r>
                      <a:endParaRPr b="1" dirty="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 sz="1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1411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 progresivo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854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Futuro informal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34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Pretérito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6" name="Conjugación"/>
          <p:cNvSpPr txBox="1"/>
          <p:nvPr/>
        </p:nvSpPr>
        <p:spPr>
          <a:xfrm>
            <a:off x="4699000" y="1553170"/>
            <a:ext cx="1559124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Conjugación</a:t>
            </a:r>
          </a:p>
        </p:txBody>
      </p:sp>
      <p:sp>
        <p:nvSpPr>
          <p:cNvPr id="177" name="Traducción"/>
          <p:cNvSpPr txBox="1"/>
          <p:nvPr/>
        </p:nvSpPr>
        <p:spPr>
          <a:xfrm>
            <a:off x="8572500" y="1553170"/>
            <a:ext cx="1353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Traducción</a:t>
            </a:r>
          </a:p>
        </p:txBody>
      </p:sp>
      <p:sp>
        <p:nvSpPr>
          <p:cNvPr id="178" name="Tiempo verbal"/>
          <p:cNvSpPr txBox="1"/>
          <p:nvPr/>
        </p:nvSpPr>
        <p:spPr>
          <a:xfrm>
            <a:off x="2235200" y="1553170"/>
            <a:ext cx="169161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Tiempo verbal</a:t>
            </a:r>
          </a:p>
        </p:txBody>
      </p:sp>
      <p:sp>
        <p:nvSpPr>
          <p:cNvPr id="179" name="da"/>
          <p:cNvSpPr txBox="1"/>
          <p:nvPr/>
        </p:nvSpPr>
        <p:spPr>
          <a:xfrm>
            <a:off x="4886054" y="2103756"/>
            <a:ext cx="171841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protege</a:t>
            </a:r>
            <a:endParaRPr dirty="0"/>
          </a:p>
        </p:txBody>
      </p:sp>
      <p:sp>
        <p:nvSpPr>
          <p:cNvPr id="180" name="está dando"/>
          <p:cNvSpPr txBox="1"/>
          <p:nvPr/>
        </p:nvSpPr>
        <p:spPr>
          <a:xfrm>
            <a:off x="4230427" y="3177084"/>
            <a:ext cx="302967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sz="3000" dirty="0" err="1"/>
              <a:t>está</a:t>
            </a:r>
            <a:r>
              <a:rPr sz="3000" dirty="0"/>
              <a:t> </a:t>
            </a:r>
            <a:r>
              <a:rPr lang="en-US" sz="3000" dirty="0" err="1"/>
              <a:t>prote</a:t>
            </a:r>
            <a:r>
              <a:rPr lang="en-US" sz="3000" dirty="0" err="1">
                <a:solidFill>
                  <a:schemeClr val="tx1"/>
                </a:solidFill>
              </a:rPr>
              <a:t>gie</a:t>
            </a:r>
            <a:r>
              <a:rPr lang="en-US" sz="3000" dirty="0" err="1"/>
              <a:t>ndo</a:t>
            </a:r>
            <a:endParaRPr sz="3000" dirty="0"/>
          </a:p>
        </p:txBody>
      </p:sp>
      <p:sp>
        <p:nvSpPr>
          <p:cNvPr id="181" name="dio"/>
          <p:cNvSpPr txBox="1"/>
          <p:nvPr/>
        </p:nvSpPr>
        <p:spPr>
          <a:xfrm>
            <a:off x="4308980" y="4158080"/>
            <a:ext cx="287258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va</a:t>
            </a:r>
            <a:r>
              <a:rPr lang="en-US" dirty="0"/>
              <a:t> a </a:t>
            </a:r>
            <a:r>
              <a:rPr lang="en-US" dirty="0" err="1"/>
              <a:t>proteger</a:t>
            </a:r>
            <a:endParaRPr dirty="0"/>
          </a:p>
        </p:txBody>
      </p:sp>
      <p:sp>
        <p:nvSpPr>
          <p:cNvPr id="184" name="he gives"/>
          <p:cNvSpPr txBox="1"/>
          <p:nvPr/>
        </p:nvSpPr>
        <p:spPr>
          <a:xfrm>
            <a:off x="8135919" y="2363024"/>
            <a:ext cx="2226572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dirty="0"/>
              <a:t> he </a:t>
            </a:r>
            <a:r>
              <a:rPr lang="en-US" dirty="0"/>
              <a:t>protects</a:t>
            </a:r>
            <a:endParaRPr dirty="0"/>
          </a:p>
        </p:txBody>
      </p:sp>
      <p:sp>
        <p:nvSpPr>
          <p:cNvPr id="185" name="he is giving"/>
          <p:cNvSpPr txBox="1"/>
          <p:nvPr/>
        </p:nvSpPr>
        <p:spPr>
          <a:xfrm>
            <a:off x="7864146" y="3302605"/>
            <a:ext cx="2947923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sz="3200" dirty="0"/>
              <a:t>he is </a:t>
            </a:r>
            <a:r>
              <a:rPr lang="en-US" sz="3200" dirty="0"/>
              <a:t>protecting</a:t>
            </a:r>
            <a:endParaRPr sz="3200" dirty="0"/>
          </a:p>
        </p:txBody>
      </p:sp>
      <p:sp>
        <p:nvSpPr>
          <p:cNvPr id="186" name="he gave"/>
          <p:cNvSpPr txBox="1"/>
          <p:nvPr/>
        </p:nvSpPr>
        <p:spPr>
          <a:xfrm>
            <a:off x="7704757" y="4219635"/>
            <a:ext cx="3520194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/>
            </a:lvl1pPr>
          </a:lstStyle>
          <a:p>
            <a:r>
              <a:rPr lang="en-US" sz="2800" dirty="0"/>
              <a:t>he is going to protect</a:t>
            </a:r>
            <a:endParaRPr sz="2800" dirty="0"/>
          </a:p>
        </p:txBody>
      </p:sp>
      <p:sp>
        <p:nvSpPr>
          <p:cNvPr id="189" name="él / dar"/>
          <p:cNvSpPr txBox="1"/>
          <p:nvPr/>
        </p:nvSpPr>
        <p:spPr>
          <a:xfrm>
            <a:off x="1080172" y="503556"/>
            <a:ext cx="248786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 err="1"/>
              <a:t>él</a:t>
            </a:r>
            <a:r>
              <a:rPr dirty="0"/>
              <a:t> /</a:t>
            </a:r>
            <a:r>
              <a:rPr lang="en-US" dirty="0" err="1"/>
              <a:t>protege</a:t>
            </a:r>
            <a:r>
              <a:rPr dirty="0" err="1"/>
              <a:t>r</a:t>
            </a:r>
            <a:endParaRPr dirty="0"/>
          </a:p>
        </p:txBody>
      </p:sp>
      <p:sp>
        <p:nvSpPr>
          <p:cNvPr id="190" name="va a dar"/>
          <p:cNvSpPr txBox="1"/>
          <p:nvPr/>
        </p:nvSpPr>
        <p:spPr>
          <a:xfrm>
            <a:off x="4777566" y="5051900"/>
            <a:ext cx="1724832" cy="625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/>
            </a:lvl1pPr>
          </a:lstStyle>
          <a:p>
            <a:r>
              <a:rPr lang="en-US" dirty="0" err="1"/>
              <a:t>protegió</a:t>
            </a:r>
            <a:endParaRPr dirty="0"/>
          </a:p>
        </p:txBody>
      </p:sp>
      <p:sp>
        <p:nvSpPr>
          <p:cNvPr id="191" name="he is going to give"/>
          <p:cNvSpPr txBox="1"/>
          <p:nvPr/>
        </p:nvSpPr>
        <p:spPr>
          <a:xfrm>
            <a:off x="8026115" y="5000307"/>
            <a:ext cx="2446183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sz="3200" dirty="0"/>
              <a:t>he protected</a:t>
            </a:r>
            <a:endParaRPr sz="3200" dirty="0"/>
          </a:p>
        </p:txBody>
      </p:sp>
      <p:sp>
        <p:nvSpPr>
          <p:cNvPr id="21" name="Di">
            <a:extLst>
              <a:ext uri="{FF2B5EF4-FFF2-40B4-BE49-F238E27FC236}">
                <a16:creationId xmlns:a16="http://schemas.microsoft.com/office/drawing/2014/main" id="{B935A6CE-6439-5F40-A137-70401F0B8076}"/>
              </a:ext>
            </a:extLst>
          </p:cNvPr>
          <p:cNvSpPr txBox="1"/>
          <p:nvPr/>
        </p:nvSpPr>
        <p:spPr>
          <a:xfrm>
            <a:off x="3067610" y="7197404"/>
            <a:ext cx="171841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protege</a:t>
            </a:r>
            <a:endParaRPr dirty="0"/>
          </a:p>
        </p:txBody>
      </p:sp>
      <p:sp>
        <p:nvSpPr>
          <p:cNvPr id="22" name="No digas">
            <a:extLst>
              <a:ext uri="{FF2B5EF4-FFF2-40B4-BE49-F238E27FC236}">
                <a16:creationId xmlns:a16="http://schemas.microsoft.com/office/drawing/2014/main" id="{E9330DA0-7572-A944-842E-BE049B40FF0D}"/>
              </a:ext>
            </a:extLst>
          </p:cNvPr>
          <p:cNvSpPr txBox="1"/>
          <p:nvPr/>
        </p:nvSpPr>
        <p:spPr>
          <a:xfrm>
            <a:off x="7236568" y="7230297"/>
            <a:ext cx="248786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No </a:t>
            </a:r>
            <a:r>
              <a:rPr lang="es-ES_tradnl" dirty="0"/>
              <a:t>protejas</a:t>
            </a:r>
          </a:p>
        </p:txBody>
      </p:sp>
      <p:sp>
        <p:nvSpPr>
          <p:cNvPr id="23" name="Di">
            <a:extLst>
              <a:ext uri="{FF2B5EF4-FFF2-40B4-BE49-F238E27FC236}">
                <a16:creationId xmlns:a16="http://schemas.microsoft.com/office/drawing/2014/main" id="{84269825-8994-0441-A812-5F24A5A7C399}"/>
              </a:ext>
            </a:extLst>
          </p:cNvPr>
          <p:cNvSpPr txBox="1"/>
          <p:nvPr/>
        </p:nvSpPr>
        <p:spPr>
          <a:xfrm>
            <a:off x="3270701" y="8082634"/>
            <a:ext cx="1615353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protect</a:t>
            </a:r>
            <a:endParaRPr dirty="0"/>
          </a:p>
        </p:txBody>
      </p:sp>
      <p:sp>
        <p:nvSpPr>
          <p:cNvPr id="27" name="Di">
            <a:extLst>
              <a:ext uri="{FF2B5EF4-FFF2-40B4-BE49-F238E27FC236}">
                <a16:creationId xmlns:a16="http://schemas.microsoft.com/office/drawing/2014/main" id="{94F1F4DE-330C-7D43-B3C1-802993CEA82F}"/>
              </a:ext>
            </a:extLst>
          </p:cNvPr>
          <p:cNvSpPr txBox="1"/>
          <p:nvPr/>
        </p:nvSpPr>
        <p:spPr>
          <a:xfrm>
            <a:off x="6892265" y="8226654"/>
            <a:ext cx="283216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don’t protect</a:t>
            </a:r>
            <a:endParaRPr dirty="0"/>
          </a:p>
        </p:txBody>
      </p:sp>
      <p:sp>
        <p:nvSpPr>
          <p:cNvPr id="20" name="No digas">
            <a:extLst>
              <a:ext uri="{FF2B5EF4-FFF2-40B4-BE49-F238E27FC236}">
                <a16:creationId xmlns:a16="http://schemas.microsoft.com/office/drawing/2014/main" id="{85CB9D09-05CE-F748-BC96-ADB1700DF5FD}"/>
              </a:ext>
            </a:extLst>
          </p:cNvPr>
          <p:cNvSpPr txBox="1"/>
          <p:nvPr/>
        </p:nvSpPr>
        <p:spPr>
          <a:xfrm>
            <a:off x="7236567" y="7230297"/>
            <a:ext cx="248786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No </a:t>
            </a:r>
            <a:r>
              <a:rPr lang="en-US" dirty="0" err="1"/>
              <a:t>prote</a:t>
            </a:r>
            <a:r>
              <a:rPr lang="en-US" b="1" dirty="0" err="1">
                <a:solidFill>
                  <a:srgbClr val="FFFF00"/>
                </a:solidFill>
              </a:rPr>
              <a:t>jas</a:t>
            </a:r>
            <a:endParaRPr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fill="hold" grpId="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1" animBg="1" advAuto="0"/>
      <p:bldP spid="180" grpId="3" animBg="1" advAuto="0"/>
      <p:bldP spid="181" grpId="5" animBg="1" advAuto="0"/>
      <p:bldP spid="184" grpId="2" animBg="1" advAuto="0"/>
      <p:bldP spid="185" grpId="4" animBg="1" advAuto="0"/>
      <p:bldP spid="186" grpId="6" animBg="1" advAuto="0"/>
      <p:bldP spid="190" grpId="11" animBg="1" advAuto="0"/>
      <p:bldP spid="191" grpId="12" animBg="1" advAuto="0"/>
      <p:bldP spid="21" grpId="0" animBg="1"/>
      <p:bldP spid="23" grpId="0" animBg="1"/>
      <p:bldP spid="27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6F9DFC09-9CD3-1345-BBBF-E67B6BA1F08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23190" y="6202031"/>
          <a:ext cx="8237326" cy="2765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2392">
                  <a:extLst>
                    <a:ext uri="{9D8B030D-6E8A-4147-A177-3AD203B41FA5}">
                      <a16:colId xmlns:a16="http://schemas.microsoft.com/office/drawing/2014/main" val="688164538"/>
                    </a:ext>
                  </a:extLst>
                </a:gridCol>
                <a:gridCol w="4334934">
                  <a:extLst>
                    <a:ext uri="{9D8B030D-6E8A-4147-A177-3AD203B41FA5}">
                      <a16:colId xmlns:a16="http://schemas.microsoft.com/office/drawing/2014/main" val="1902978272"/>
                    </a:ext>
                  </a:extLst>
                </a:gridCol>
              </a:tblGrid>
              <a:tr h="604306">
                <a:tc>
                  <a:txBody>
                    <a:bodyPr/>
                    <a:lstStyle/>
                    <a:p>
                      <a:r>
                        <a:rPr lang="es-ES_tradnl" sz="2800" b="1" noProof="0" dirty="0"/>
                        <a:t>Mandato afirmativo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b="1" noProof="0" dirty="0"/>
                        <a:t>Mandato negativo (-)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80260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15835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266386"/>
                  </a:ext>
                </a:extLst>
              </a:tr>
            </a:tbl>
          </a:graphicData>
        </a:graphic>
      </p:graphicFrame>
      <p:graphicFrame>
        <p:nvGraphicFramePr>
          <p:cNvPr id="19" name="Table">
            <a:extLst>
              <a:ext uri="{FF2B5EF4-FFF2-40B4-BE49-F238E27FC236}">
                <a16:creationId xmlns:a16="http://schemas.microsoft.com/office/drawing/2014/main" id="{A9310511-4A96-3C49-909B-FC7AEE19469E}"/>
              </a:ext>
            </a:extLst>
          </p:cNvPr>
          <p:cNvGraphicFramePr/>
          <p:nvPr>
            <p:extLst/>
          </p:nvPr>
        </p:nvGraphicFramePr>
        <p:xfrm>
          <a:off x="1600199" y="1902420"/>
          <a:ext cx="9804398" cy="382602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511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7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95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75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542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dirty="0" err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</a:t>
                      </a:r>
                      <a:endParaRPr b="1" dirty="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 sz="1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1411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 progresivo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854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Futuro informal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34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Pretérito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6" name="Conjugación"/>
          <p:cNvSpPr txBox="1"/>
          <p:nvPr/>
        </p:nvSpPr>
        <p:spPr>
          <a:xfrm>
            <a:off x="4699000" y="1553170"/>
            <a:ext cx="1559124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Conjugación</a:t>
            </a:r>
          </a:p>
        </p:txBody>
      </p:sp>
      <p:sp>
        <p:nvSpPr>
          <p:cNvPr id="177" name="Traducción"/>
          <p:cNvSpPr txBox="1"/>
          <p:nvPr/>
        </p:nvSpPr>
        <p:spPr>
          <a:xfrm>
            <a:off x="8572500" y="1553170"/>
            <a:ext cx="1353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Traducción</a:t>
            </a:r>
          </a:p>
        </p:txBody>
      </p:sp>
      <p:sp>
        <p:nvSpPr>
          <p:cNvPr id="178" name="Tiempo verbal"/>
          <p:cNvSpPr txBox="1"/>
          <p:nvPr/>
        </p:nvSpPr>
        <p:spPr>
          <a:xfrm>
            <a:off x="2235200" y="1553170"/>
            <a:ext cx="169161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Tiempo verbal</a:t>
            </a:r>
          </a:p>
        </p:txBody>
      </p:sp>
      <p:sp>
        <p:nvSpPr>
          <p:cNvPr id="179" name="da"/>
          <p:cNvSpPr txBox="1"/>
          <p:nvPr/>
        </p:nvSpPr>
        <p:spPr>
          <a:xfrm>
            <a:off x="4886054" y="2103756"/>
            <a:ext cx="171841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protege</a:t>
            </a:r>
            <a:endParaRPr dirty="0"/>
          </a:p>
        </p:txBody>
      </p:sp>
      <p:sp>
        <p:nvSpPr>
          <p:cNvPr id="180" name="está dando"/>
          <p:cNvSpPr txBox="1"/>
          <p:nvPr/>
        </p:nvSpPr>
        <p:spPr>
          <a:xfrm>
            <a:off x="4230427" y="3177084"/>
            <a:ext cx="302967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sz="3000" dirty="0" err="1"/>
              <a:t>está</a:t>
            </a:r>
            <a:r>
              <a:rPr sz="3000" dirty="0"/>
              <a:t> </a:t>
            </a:r>
            <a:r>
              <a:rPr lang="en-US" sz="3000" dirty="0" err="1"/>
              <a:t>prote</a:t>
            </a:r>
            <a:r>
              <a:rPr lang="en-US" sz="3000" dirty="0" err="1">
                <a:solidFill>
                  <a:schemeClr val="tx1"/>
                </a:solidFill>
              </a:rPr>
              <a:t>gie</a:t>
            </a:r>
            <a:r>
              <a:rPr lang="en-US" sz="3000" dirty="0" err="1"/>
              <a:t>ndo</a:t>
            </a:r>
            <a:endParaRPr sz="3000" dirty="0"/>
          </a:p>
        </p:txBody>
      </p:sp>
      <p:sp>
        <p:nvSpPr>
          <p:cNvPr id="181" name="dio"/>
          <p:cNvSpPr txBox="1"/>
          <p:nvPr/>
        </p:nvSpPr>
        <p:spPr>
          <a:xfrm>
            <a:off x="4308980" y="4158080"/>
            <a:ext cx="287258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va</a:t>
            </a:r>
            <a:r>
              <a:rPr lang="en-US" dirty="0"/>
              <a:t> a </a:t>
            </a:r>
            <a:r>
              <a:rPr lang="en-US" dirty="0" err="1"/>
              <a:t>proteger</a:t>
            </a:r>
            <a:endParaRPr dirty="0"/>
          </a:p>
        </p:txBody>
      </p:sp>
      <p:sp>
        <p:nvSpPr>
          <p:cNvPr id="184" name="he gives"/>
          <p:cNvSpPr txBox="1"/>
          <p:nvPr/>
        </p:nvSpPr>
        <p:spPr>
          <a:xfrm>
            <a:off x="8036533" y="2363024"/>
            <a:ext cx="2425344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dirty="0"/>
              <a:t> </a:t>
            </a:r>
            <a:r>
              <a:rPr lang="en-US" dirty="0"/>
              <a:t>s</a:t>
            </a:r>
            <a:r>
              <a:rPr dirty="0"/>
              <a:t>he </a:t>
            </a:r>
            <a:r>
              <a:rPr lang="en-US" dirty="0"/>
              <a:t>protects</a:t>
            </a:r>
            <a:endParaRPr dirty="0"/>
          </a:p>
        </p:txBody>
      </p:sp>
      <p:sp>
        <p:nvSpPr>
          <p:cNvPr id="185" name="he is giving"/>
          <p:cNvSpPr txBox="1"/>
          <p:nvPr/>
        </p:nvSpPr>
        <p:spPr>
          <a:xfrm>
            <a:off x="7740772" y="3302605"/>
            <a:ext cx="3153107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sz="3200" dirty="0"/>
              <a:t>s</a:t>
            </a:r>
            <a:r>
              <a:rPr sz="3200" dirty="0"/>
              <a:t>he is </a:t>
            </a:r>
            <a:r>
              <a:rPr lang="en-US" sz="3200" dirty="0"/>
              <a:t>protecting</a:t>
            </a:r>
            <a:endParaRPr sz="3200" dirty="0"/>
          </a:p>
        </p:txBody>
      </p:sp>
      <p:sp>
        <p:nvSpPr>
          <p:cNvPr id="186" name="he gave"/>
          <p:cNvSpPr txBox="1"/>
          <p:nvPr/>
        </p:nvSpPr>
        <p:spPr>
          <a:xfrm>
            <a:off x="7614988" y="4219635"/>
            <a:ext cx="3699732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/>
            </a:lvl1pPr>
          </a:lstStyle>
          <a:p>
            <a:r>
              <a:rPr lang="en-US" sz="2800" dirty="0"/>
              <a:t>she is going to protect</a:t>
            </a:r>
            <a:endParaRPr sz="2800" dirty="0"/>
          </a:p>
        </p:txBody>
      </p:sp>
      <p:sp>
        <p:nvSpPr>
          <p:cNvPr id="189" name="él / dar"/>
          <p:cNvSpPr txBox="1"/>
          <p:nvPr/>
        </p:nvSpPr>
        <p:spPr>
          <a:xfrm>
            <a:off x="900637" y="503556"/>
            <a:ext cx="2846933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ella</a:t>
            </a:r>
            <a:r>
              <a:rPr dirty="0"/>
              <a:t> /</a:t>
            </a:r>
            <a:r>
              <a:rPr lang="en-US" dirty="0" err="1"/>
              <a:t>protege</a:t>
            </a:r>
            <a:r>
              <a:rPr dirty="0" err="1"/>
              <a:t>r</a:t>
            </a:r>
            <a:endParaRPr dirty="0"/>
          </a:p>
        </p:txBody>
      </p:sp>
      <p:sp>
        <p:nvSpPr>
          <p:cNvPr id="190" name="va a dar"/>
          <p:cNvSpPr txBox="1"/>
          <p:nvPr/>
        </p:nvSpPr>
        <p:spPr>
          <a:xfrm>
            <a:off x="4777566" y="5051900"/>
            <a:ext cx="1724832" cy="625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/>
            </a:lvl1pPr>
          </a:lstStyle>
          <a:p>
            <a:r>
              <a:rPr lang="en-US" dirty="0" err="1"/>
              <a:t>protegió</a:t>
            </a:r>
            <a:endParaRPr dirty="0"/>
          </a:p>
        </p:txBody>
      </p:sp>
      <p:sp>
        <p:nvSpPr>
          <p:cNvPr id="191" name="he is going to give"/>
          <p:cNvSpPr txBox="1"/>
          <p:nvPr/>
        </p:nvSpPr>
        <p:spPr>
          <a:xfrm>
            <a:off x="7923523" y="5000307"/>
            <a:ext cx="2651368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sz="3200" dirty="0"/>
              <a:t>she protected</a:t>
            </a:r>
            <a:endParaRPr sz="3200" dirty="0"/>
          </a:p>
        </p:txBody>
      </p:sp>
      <p:sp>
        <p:nvSpPr>
          <p:cNvPr id="21" name="Di">
            <a:extLst>
              <a:ext uri="{FF2B5EF4-FFF2-40B4-BE49-F238E27FC236}">
                <a16:creationId xmlns:a16="http://schemas.microsoft.com/office/drawing/2014/main" id="{B935A6CE-6439-5F40-A137-70401F0B8076}"/>
              </a:ext>
            </a:extLst>
          </p:cNvPr>
          <p:cNvSpPr txBox="1"/>
          <p:nvPr/>
        </p:nvSpPr>
        <p:spPr>
          <a:xfrm>
            <a:off x="3067610" y="7197404"/>
            <a:ext cx="171841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protege</a:t>
            </a:r>
            <a:endParaRPr dirty="0"/>
          </a:p>
        </p:txBody>
      </p:sp>
      <p:sp>
        <p:nvSpPr>
          <p:cNvPr id="22" name="No digas">
            <a:extLst>
              <a:ext uri="{FF2B5EF4-FFF2-40B4-BE49-F238E27FC236}">
                <a16:creationId xmlns:a16="http://schemas.microsoft.com/office/drawing/2014/main" id="{E9330DA0-7572-A944-842E-BE049B40FF0D}"/>
              </a:ext>
            </a:extLst>
          </p:cNvPr>
          <p:cNvSpPr txBox="1"/>
          <p:nvPr/>
        </p:nvSpPr>
        <p:spPr>
          <a:xfrm>
            <a:off x="7236568" y="7230297"/>
            <a:ext cx="248786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No </a:t>
            </a:r>
            <a:r>
              <a:rPr lang="es-ES_tradnl" dirty="0"/>
              <a:t>protejas</a:t>
            </a:r>
          </a:p>
        </p:txBody>
      </p:sp>
      <p:sp>
        <p:nvSpPr>
          <p:cNvPr id="23" name="Di">
            <a:extLst>
              <a:ext uri="{FF2B5EF4-FFF2-40B4-BE49-F238E27FC236}">
                <a16:creationId xmlns:a16="http://schemas.microsoft.com/office/drawing/2014/main" id="{84269825-8994-0441-A812-5F24A5A7C399}"/>
              </a:ext>
            </a:extLst>
          </p:cNvPr>
          <p:cNvSpPr txBox="1"/>
          <p:nvPr/>
        </p:nvSpPr>
        <p:spPr>
          <a:xfrm>
            <a:off x="3270701" y="8082634"/>
            <a:ext cx="1615353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protect</a:t>
            </a:r>
            <a:endParaRPr dirty="0"/>
          </a:p>
        </p:txBody>
      </p:sp>
      <p:sp>
        <p:nvSpPr>
          <p:cNvPr id="27" name="Di">
            <a:extLst>
              <a:ext uri="{FF2B5EF4-FFF2-40B4-BE49-F238E27FC236}">
                <a16:creationId xmlns:a16="http://schemas.microsoft.com/office/drawing/2014/main" id="{94F1F4DE-330C-7D43-B3C1-802993CEA82F}"/>
              </a:ext>
            </a:extLst>
          </p:cNvPr>
          <p:cNvSpPr txBox="1"/>
          <p:nvPr/>
        </p:nvSpPr>
        <p:spPr>
          <a:xfrm>
            <a:off x="6892265" y="8226654"/>
            <a:ext cx="283216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don’t protect</a:t>
            </a:r>
            <a:endParaRPr dirty="0"/>
          </a:p>
        </p:txBody>
      </p:sp>
      <p:sp>
        <p:nvSpPr>
          <p:cNvPr id="20" name="No digas">
            <a:extLst>
              <a:ext uri="{FF2B5EF4-FFF2-40B4-BE49-F238E27FC236}">
                <a16:creationId xmlns:a16="http://schemas.microsoft.com/office/drawing/2014/main" id="{4F7B9C62-C852-AC4C-AAAD-A764C7122BD7}"/>
              </a:ext>
            </a:extLst>
          </p:cNvPr>
          <p:cNvSpPr txBox="1"/>
          <p:nvPr/>
        </p:nvSpPr>
        <p:spPr>
          <a:xfrm>
            <a:off x="7236567" y="7230297"/>
            <a:ext cx="248786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No </a:t>
            </a:r>
            <a:r>
              <a:rPr lang="en-US" dirty="0" err="1"/>
              <a:t>prote</a:t>
            </a:r>
            <a:r>
              <a:rPr lang="en-US" b="1" dirty="0" err="1">
                <a:solidFill>
                  <a:srgbClr val="FFFF00"/>
                </a:solidFill>
              </a:rPr>
              <a:t>jas</a:t>
            </a:r>
            <a:endParaRPr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88470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 advAuto="0"/>
      <p:bldP spid="180" grpId="0" animBg="1" advAuto="0"/>
      <p:bldP spid="181" grpId="0" animBg="1" advAuto="0"/>
      <p:bldP spid="184" grpId="0" animBg="1" advAuto="0"/>
      <p:bldP spid="185" grpId="0" animBg="1" advAuto="0"/>
      <p:bldP spid="186" grpId="0" animBg="1" advAuto="0"/>
      <p:bldP spid="190" grpId="0" animBg="1" advAuto="0"/>
      <p:bldP spid="191" grpId="0" animBg="1" advAuto="0"/>
      <p:bldP spid="21" grpId="0" animBg="1"/>
      <p:bldP spid="23" grpId="0" animBg="1"/>
      <p:bldP spid="27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6F9DFC09-9CD3-1345-BBBF-E67B6BA1F08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23190" y="6202031"/>
          <a:ext cx="8237326" cy="2765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2392">
                  <a:extLst>
                    <a:ext uri="{9D8B030D-6E8A-4147-A177-3AD203B41FA5}">
                      <a16:colId xmlns:a16="http://schemas.microsoft.com/office/drawing/2014/main" val="688164538"/>
                    </a:ext>
                  </a:extLst>
                </a:gridCol>
                <a:gridCol w="4334934">
                  <a:extLst>
                    <a:ext uri="{9D8B030D-6E8A-4147-A177-3AD203B41FA5}">
                      <a16:colId xmlns:a16="http://schemas.microsoft.com/office/drawing/2014/main" val="1902978272"/>
                    </a:ext>
                  </a:extLst>
                </a:gridCol>
              </a:tblGrid>
              <a:tr h="604306">
                <a:tc>
                  <a:txBody>
                    <a:bodyPr/>
                    <a:lstStyle/>
                    <a:p>
                      <a:r>
                        <a:rPr lang="es-ES_tradnl" sz="2800" b="1" noProof="0" dirty="0"/>
                        <a:t>Mandato afirmativo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b="1" noProof="0" dirty="0"/>
                        <a:t>Mandato negativo (-)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80260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15835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266386"/>
                  </a:ext>
                </a:extLst>
              </a:tr>
            </a:tbl>
          </a:graphicData>
        </a:graphic>
      </p:graphicFrame>
      <p:graphicFrame>
        <p:nvGraphicFramePr>
          <p:cNvPr id="19" name="Table">
            <a:extLst>
              <a:ext uri="{FF2B5EF4-FFF2-40B4-BE49-F238E27FC236}">
                <a16:creationId xmlns:a16="http://schemas.microsoft.com/office/drawing/2014/main" id="{A9310511-4A96-3C49-909B-FC7AEE1946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4270782"/>
              </p:ext>
            </p:extLst>
          </p:nvPr>
        </p:nvGraphicFramePr>
        <p:xfrm>
          <a:off x="1600199" y="1902420"/>
          <a:ext cx="10647792" cy="382602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555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1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79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542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 dirty="0" err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</a:t>
                      </a:r>
                      <a:endParaRPr b="1" dirty="0">
                        <a:solidFill>
                          <a:srgbClr val="FFFFFF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 sz="1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1411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 progresivo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854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Futuro informal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34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Pretérito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6" name="Conjugación"/>
          <p:cNvSpPr txBox="1"/>
          <p:nvPr/>
        </p:nvSpPr>
        <p:spPr>
          <a:xfrm>
            <a:off x="4699000" y="1553170"/>
            <a:ext cx="1559124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Conjugación</a:t>
            </a:r>
          </a:p>
        </p:txBody>
      </p:sp>
      <p:sp>
        <p:nvSpPr>
          <p:cNvPr id="177" name="Traducción"/>
          <p:cNvSpPr txBox="1"/>
          <p:nvPr/>
        </p:nvSpPr>
        <p:spPr>
          <a:xfrm>
            <a:off x="8572500" y="1553170"/>
            <a:ext cx="1353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Traducción</a:t>
            </a:r>
          </a:p>
        </p:txBody>
      </p:sp>
      <p:sp>
        <p:nvSpPr>
          <p:cNvPr id="178" name="Tiempo verbal"/>
          <p:cNvSpPr txBox="1"/>
          <p:nvPr/>
        </p:nvSpPr>
        <p:spPr>
          <a:xfrm>
            <a:off x="2235200" y="1553170"/>
            <a:ext cx="169161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Tiempo verbal</a:t>
            </a:r>
          </a:p>
        </p:txBody>
      </p:sp>
      <p:sp>
        <p:nvSpPr>
          <p:cNvPr id="179" name="da"/>
          <p:cNvSpPr txBox="1"/>
          <p:nvPr/>
        </p:nvSpPr>
        <p:spPr>
          <a:xfrm>
            <a:off x="4886054" y="2103756"/>
            <a:ext cx="171841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protege</a:t>
            </a:r>
            <a:endParaRPr dirty="0"/>
          </a:p>
        </p:txBody>
      </p:sp>
      <p:sp>
        <p:nvSpPr>
          <p:cNvPr id="180" name="está dando"/>
          <p:cNvSpPr txBox="1"/>
          <p:nvPr/>
        </p:nvSpPr>
        <p:spPr>
          <a:xfrm>
            <a:off x="4527015" y="3135630"/>
            <a:ext cx="302967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sz="3000" dirty="0" err="1"/>
              <a:t>está</a:t>
            </a:r>
            <a:r>
              <a:rPr sz="3000" dirty="0"/>
              <a:t> </a:t>
            </a:r>
            <a:r>
              <a:rPr lang="en-US" sz="3000" dirty="0" err="1"/>
              <a:t>prote</a:t>
            </a:r>
            <a:r>
              <a:rPr lang="en-US" sz="3000" dirty="0" err="1">
                <a:solidFill>
                  <a:schemeClr val="tx1"/>
                </a:solidFill>
              </a:rPr>
              <a:t>gie</a:t>
            </a:r>
            <a:r>
              <a:rPr lang="en-US" sz="3000" dirty="0" err="1"/>
              <a:t>ndo</a:t>
            </a:r>
            <a:endParaRPr sz="3000" dirty="0"/>
          </a:p>
        </p:txBody>
      </p:sp>
      <p:sp>
        <p:nvSpPr>
          <p:cNvPr id="181" name="dio"/>
          <p:cNvSpPr txBox="1"/>
          <p:nvPr/>
        </p:nvSpPr>
        <p:spPr>
          <a:xfrm>
            <a:off x="4308980" y="4158080"/>
            <a:ext cx="287258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va</a:t>
            </a:r>
            <a:r>
              <a:rPr lang="en-US" dirty="0"/>
              <a:t> a </a:t>
            </a:r>
            <a:r>
              <a:rPr lang="en-US" dirty="0" err="1"/>
              <a:t>proteger</a:t>
            </a:r>
            <a:endParaRPr dirty="0"/>
          </a:p>
        </p:txBody>
      </p:sp>
      <p:sp>
        <p:nvSpPr>
          <p:cNvPr id="184" name="he gives"/>
          <p:cNvSpPr txBox="1"/>
          <p:nvPr/>
        </p:nvSpPr>
        <p:spPr>
          <a:xfrm>
            <a:off x="7665483" y="2382791"/>
            <a:ext cx="3598741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dirty="0"/>
              <a:t> </a:t>
            </a:r>
            <a:r>
              <a:rPr lang="en-US" dirty="0"/>
              <a:t>you (form) protects</a:t>
            </a:r>
            <a:endParaRPr dirty="0"/>
          </a:p>
        </p:txBody>
      </p:sp>
      <p:sp>
        <p:nvSpPr>
          <p:cNvPr id="185" name="he is giving"/>
          <p:cNvSpPr txBox="1"/>
          <p:nvPr/>
        </p:nvSpPr>
        <p:spPr>
          <a:xfrm>
            <a:off x="8105831" y="3284241"/>
            <a:ext cx="4142160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sz="2800" dirty="0"/>
              <a:t>You (form) are protecting</a:t>
            </a:r>
            <a:endParaRPr sz="2800" dirty="0"/>
          </a:p>
        </p:txBody>
      </p:sp>
      <p:sp>
        <p:nvSpPr>
          <p:cNvPr id="186" name="he gave"/>
          <p:cNvSpPr txBox="1"/>
          <p:nvPr/>
        </p:nvSpPr>
        <p:spPr>
          <a:xfrm>
            <a:off x="7963600" y="4152168"/>
            <a:ext cx="4393832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/>
            </a:lvl1pPr>
          </a:lstStyle>
          <a:p>
            <a:r>
              <a:rPr lang="en-US" sz="2400" dirty="0"/>
              <a:t>you (form)  are going to protect</a:t>
            </a:r>
            <a:endParaRPr sz="2400" dirty="0"/>
          </a:p>
        </p:txBody>
      </p:sp>
      <p:sp>
        <p:nvSpPr>
          <p:cNvPr id="189" name="él / dar"/>
          <p:cNvSpPr txBox="1"/>
          <p:nvPr/>
        </p:nvSpPr>
        <p:spPr>
          <a:xfrm>
            <a:off x="887813" y="503556"/>
            <a:ext cx="287258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Ud</a:t>
            </a:r>
            <a:r>
              <a:rPr lang="en-US" dirty="0"/>
              <a:t>.</a:t>
            </a:r>
            <a:r>
              <a:rPr dirty="0"/>
              <a:t> /</a:t>
            </a:r>
            <a:r>
              <a:rPr lang="en-US" dirty="0" err="1"/>
              <a:t>protege</a:t>
            </a:r>
            <a:r>
              <a:rPr dirty="0" err="1"/>
              <a:t>r</a:t>
            </a:r>
            <a:endParaRPr dirty="0"/>
          </a:p>
        </p:txBody>
      </p:sp>
      <p:sp>
        <p:nvSpPr>
          <p:cNvPr id="190" name="va a dar"/>
          <p:cNvSpPr txBox="1"/>
          <p:nvPr/>
        </p:nvSpPr>
        <p:spPr>
          <a:xfrm>
            <a:off x="4777566" y="5051900"/>
            <a:ext cx="1724832" cy="625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/>
            </a:lvl1pPr>
          </a:lstStyle>
          <a:p>
            <a:r>
              <a:rPr lang="en-US" dirty="0" err="1"/>
              <a:t>protegió</a:t>
            </a:r>
            <a:endParaRPr dirty="0"/>
          </a:p>
        </p:txBody>
      </p:sp>
      <p:sp>
        <p:nvSpPr>
          <p:cNvPr id="191" name="he is going to give"/>
          <p:cNvSpPr txBox="1"/>
          <p:nvPr/>
        </p:nvSpPr>
        <p:spPr>
          <a:xfrm>
            <a:off x="7944335" y="4996799"/>
            <a:ext cx="3856825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sz="3200" dirty="0"/>
              <a:t>you (form) protected</a:t>
            </a:r>
            <a:endParaRPr sz="3200" dirty="0"/>
          </a:p>
        </p:txBody>
      </p:sp>
      <p:sp>
        <p:nvSpPr>
          <p:cNvPr id="21" name="Di">
            <a:extLst>
              <a:ext uri="{FF2B5EF4-FFF2-40B4-BE49-F238E27FC236}">
                <a16:creationId xmlns:a16="http://schemas.microsoft.com/office/drawing/2014/main" id="{B935A6CE-6439-5F40-A137-70401F0B8076}"/>
              </a:ext>
            </a:extLst>
          </p:cNvPr>
          <p:cNvSpPr txBox="1"/>
          <p:nvPr/>
        </p:nvSpPr>
        <p:spPr>
          <a:xfrm>
            <a:off x="3067610" y="7197404"/>
            <a:ext cx="171841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protege</a:t>
            </a:r>
            <a:endParaRPr dirty="0"/>
          </a:p>
        </p:txBody>
      </p:sp>
      <p:sp>
        <p:nvSpPr>
          <p:cNvPr id="22" name="No digas">
            <a:extLst>
              <a:ext uri="{FF2B5EF4-FFF2-40B4-BE49-F238E27FC236}">
                <a16:creationId xmlns:a16="http://schemas.microsoft.com/office/drawing/2014/main" id="{E9330DA0-7572-A944-842E-BE049B40FF0D}"/>
              </a:ext>
            </a:extLst>
          </p:cNvPr>
          <p:cNvSpPr txBox="1"/>
          <p:nvPr/>
        </p:nvSpPr>
        <p:spPr>
          <a:xfrm>
            <a:off x="7236568" y="7230297"/>
            <a:ext cx="248786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No </a:t>
            </a:r>
            <a:r>
              <a:rPr lang="es-ES_tradnl" dirty="0"/>
              <a:t>protejas</a:t>
            </a:r>
          </a:p>
        </p:txBody>
      </p:sp>
      <p:sp>
        <p:nvSpPr>
          <p:cNvPr id="23" name="Di">
            <a:extLst>
              <a:ext uri="{FF2B5EF4-FFF2-40B4-BE49-F238E27FC236}">
                <a16:creationId xmlns:a16="http://schemas.microsoft.com/office/drawing/2014/main" id="{84269825-8994-0441-A812-5F24A5A7C399}"/>
              </a:ext>
            </a:extLst>
          </p:cNvPr>
          <p:cNvSpPr txBox="1"/>
          <p:nvPr/>
        </p:nvSpPr>
        <p:spPr>
          <a:xfrm>
            <a:off x="3270701" y="8082634"/>
            <a:ext cx="1615353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protect</a:t>
            </a:r>
            <a:endParaRPr dirty="0"/>
          </a:p>
        </p:txBody>
      </p:sp>
      <p:sp>
        <p:nvSpPr>
          <p:cNvPr id="27" name="Di">
            <a:extLst>
              <a:ext uri="{FF2B5EF4-FFF2-40B4-BE49-F238E27FC236}">
                <a16:creationId xmlns:a16="http://schemas.microsoft.com/office/drawing/2014/main" id="{94F1F4DE-330C-7D43-B3C1-802993CEA82F}"/>
              </a:ext>
            </a:extLst>
          </p:cNvPr>
          <p:cNvSpPr txBox="1"/>
          <p:nvPr/>
        </p:nvSpPr>
        <p:spPr>
          <a:xfrm>
            <a:off x="6892265" y="8226654"/>
            <a:ext cx="283216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don’t protect</a:t>
            </a:r>
            <a:endParaRPr dirty="0"/>
          </a:p>
        </p:txBody>
      </p:sp>
      <p:sp>
        <p:nvSpPr>
          <p:cNvPr id="20" name="No digas">
            <a:extLst>
              <a:ext uri="{FF2B5EF4-FFF2-40B4-BE49-F238E27FC236}">
                <a16:creationId xmlns:a16="http://schemas.microsoft.com/office/drawing/2014/main" id="{D0B1C1B4-924D-0349-A624-15D8B9D8003D}"/>
              </a:ext>
            </a:extLst>
          </p:cNvPr>
          <p:cNvSpPr txBox="1"/>
          <p:nvPr/>
        </p:nvSpPr>
        <p:spPr>
          <a:xfrm>
            <a:off x="7236567" y="7230297"/>
            <a:ext cx="248786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No </a:t>
            </a:r>
            <a:r>
              <a:rPr lang="en-US" dirty="0" err="1"/>
              <a:t>prote</a:t>
            </a:r>
            <a:r>
              <a:rPr lang="en-US" b="1" dirty="0" err="1">
                <a:solidFill>
                  <a:srgbClr val="FFFF00"/>
                </a:solidFill>
              </a:rPr>
              <a:t>jas</a:t>
            </a:r>
            <a:endParaRPr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798950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 advAuto="0"/>
      <p:bldP spid="180" grpId="0" animBg="1" advAuto="0"/>
      <p:bldP spid="181" grpId="0" animBg="1" advAuto="0"/>
      <p:bldP spid="184" grpId="0" animBg="1" advAuto="0"/>
      <p:bldP spid="185" grpId="0" animBg="1" advAuto="0"/>
      <p:bldP spid="186" grpId="0" animBg="1" advAuto="0"/>
      <p:bldP spid="190" grpId="0" animBg="1" advAuto="0"/>
      <p:bldP spid="191" grpId="0" animBg="1" advAuto="0"/>
      <p:bldP spid="21" grpId="0" animBg="1"/>
      <p:bldP spid="23" grpId="0" animBg="1"/>
      <p:bldP spid="27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">
            <a:extLst>
              <a:ext uri="{FF2B5EF4-FFF2-40B4-BE49-F238E27FC236}">
                <a16:creationId xmlns:a16="http://schemas.microsoft.com/office/drawing/2014/main" id="{A9310511-4A96-3C49-909B-FC7AEE1946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849469"/>
              </p:ext>
            </p:extLst>
          </p:nvPr>
        </p:nvGraphicFramePr>
        <p:xfrm>
          <a:off x="914400" y="1902420"/>
          <a:ext cx="11582400" cy="382602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604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6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4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6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542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 sz="1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1411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 progresivo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854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Futuro informal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34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Pretérito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6" name="Conjugación"/>
          <p:cNvSpPr txBox="1"/>
          <p:nvPr/>
        </p:nvSpPr>
        <p:spPr>
          <a:xfrm>
            <a:off x="4699000" y="1553170"/>
            <a:ext cx="1559124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Conjugación</a:t>
            </a:r>
          </a:p>
        </p:txBody>
      </p:sp>
      <p:sp>
        <p:nvSpPr>
          <p:cNvPr id="177" name="Traducción"/>
          <p:cNvSpPr txBox="1"/>
          <p:nvPr/>
        </p:nvSpPr>
        <p:spPr>
          <a:xfrm>
            <a:off x="8572500" y="1553170"/>
            <a:ext cx="1353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Traducción</a:t>
            </a:r>
          </a:p>
        </p:txBody>
      </p:sp>
      <p:sp>
        <p:nvSpPr>
          <p:cNvPr id="178" name="Tiempo verbal"/>
          <p:cNvSpPr txBox="1"/>
          <p:nvPr/>
        </p:nvSpPr>
        <p:spPr>
          <a:xfrm>
            <a:off x="2235200" y="1553170"/>
            <a:ext cx="169161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Tiempo verbal</a:t>
            </a:r>
          </a:p>
        </p:txBody>
      </p:sp>
      <p:sp>
        <p:nvSpPr>
          <p:cNvPr id="179" name="da"/>
          <p:cNvSpPr txBox="1"/>
          <p:nvPr/>
        </p:nvSpPr>
        <p:spPr>
          <a:xfrm>
            <a:off x="4450038" y="2103756"/>
            <a:ext cx="259045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protegemos</a:t>
            </a:r>
            <a:endParaRPr dirty="0"/>
          </a:p>
        </p:txBody>
      </p:sp>
      <p:sp>
        <p:nvSpPr>
          <p:cNvPr id="180" name="está dando"/>
          <p:cNvSpPr txBox="1"/>
          <p:nvPr/>
        </p:nvSpPr>
        <p:spPr>
          <a:xfrm>
            <a:off x="3984367" y="3192473"/>
            <a:ext cx="3521797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sz="2800" dirty="0" err="1"/>
              <a:t>est</a:t>
            </a:r>
            <a:r>
              <a:rPr lang="en-US" sz="2800" dirty="0" err="1"/>
              <a:t>amos</a:t>
            </a:r>
            <a:r>
              <a:rPr sz="2800" dirty="0"/>
              <a:t> </a:t>
            </a:r>
            <a:r>
              <a:rPr lang="en-US" sz="2800" dirty="0" err="1"/>
              <a:t>prote</a:t>
            </a:r>
            <a:r>
              <a:rPr lang="en-US" sz="2800" dirty="0" err="1">
                <a:solidFill>
                  <a:schemeClr val="tx1"/>
                </a:solidFill>
              </a:rPr>
              <a:t>gie</a:t>
            </a:r>
            <a:r>
              <a:rPr lang="en-US" sz="2800" dirty="0" err="1"/>
              <a:t>ndo</a:t>
            </a:r>
            <a:endParaRPr sz="2800" dirty="0"/>
          </a:p>
        </p:txBody>
      </p:sp>
      <p:sp>
        <p:nvSpPr>
          <p:cNvPr id="181" name="dio"/>
          <p:cNvSpPr txBox="1"/>
          <p:nvPr/>
        </p:nvSpPr>
        <p:spPr>
          <a:xfrm>
            <a:off x="3872965" y="4158080"/>
            <a:ext cx="3744616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vamos</a:t>
            </a:r>
            <a:r>
              <a:rPr lang="en-US" dirty="0"/>
              <a:t> a </a:t>
            </a:r>
            <a:r>
              <a:rPr lang="en-US" dirty="0" err="1"/>
              <a:t>proteger</a:t>
            </a:r>
            <a:endParaRPr dirty="0"/>
          </a:p>
        </p:txBody>
      </p:sp>
      <p:sp>
        <p:nvSpPr>
          <p:cNvPr id="184" name="he gives"/>
          <p:cNvSpPr txBox="1"/>
          <p:nvPr/>
        </p:nvSpPr>
        <p:spPr>
          <a:xfrm>
            <a:off x="8757305" y="2283421"/>
            <a:ext cx="2048639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lang="en-US" dirty="0"/>
              <a:t>We protect</a:t>
            </a:r>
            <a:endParaRPr dirty="0"/>
          </a:p>
        </p:txBody>
      </p:sp>
      <p:sp>
        <p:nvSpPr>
          <p:cNvPr id="185" name="he is giving"/>
          <p:cNvSpPr txBox="1"/>
          <p:nvPr/>
        </p:nvSpPr>
        <p:spPr>
          <a:xfrm>
            <a:off x="8257817" y="3213845"/>
            <a:ext cx="3380734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sz="3200" dirty="0"/>
              <a:t>We are protecting</a:t>
            </a:r>
            <a:endParaRPr sz="3200" dirty="0"/>
          </a:p>
        </p:txBody>
      </p:sp>
      <p:sp>
        <p:nvSpPr>
          <p:cNvPr id="186" name="he gave"/>
          <p:cNvSpPr txBox="1"/>
          <p:nvPr/>
        </p:nvSpPr>
        <p:spPr>
          <a:xfrm>
            <a:off x="8082996" y="4254095"/>
            <a:ext cx="3900107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/>
            </a:lvl1pPr>
          </a:lstStyle>
          <a:p>
            <a:r>
              <a:rPr lang="en-US" sz="2800" dirty="0"/>
              <a:t>We are going to protect</a:t>
            </a:r>
            <a:endParaRPr sz="2800" dirty="0"/>
          </a:p>
        </p:txBody>
      </p:sp>
      <p:sp>
        <p:nvSpPr>
          <p:cNvPr id="190" name="va a dar"/>
          <p:cNvSpPr txBox="1"/>
          <p:nvPr/>
        </p:nvSpPr>
        <p:spPr>
          <a:xfrm>
            <a:off x="4238441" y="5102637"/>
            <a:ext cx="2306722" cy="625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/>
            </a:lvl1pPr>
          </a:lstStyle>
          <a:p>
            <a:r>
              <a:rPr lang="en-US" dirty="0" err="1"/>
              <a:t>protegimos</a:t>
            </a:r>
            <a:endParaRPr dirty="0"/>
          </a:p>
        </p:txBody>
      </p:sp>
      <p:sp>
        <p:nvSpPr>
          <p:cNvPr id="191" name="he is going to give"/>
          <p:cNvSpPr txBox="1"/>
          <p:nvPr/>
        </p:nvSpPr>
        <p:spPr>
          <a:xfrm>
            <a:off x="8288438" y="5014387"/>
            <a:ext cx="2584042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sz="3200" dirty="0"/>
              <a:t>We protected</a:t>
            </a:r>
            <a:endParaRPr sz="3200" dirty="0"/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CE26388-F2C5-AA4A-896F-5333D143D2BD}"/>
              </a:ext>
            </a:extLst>
          </p:cNvPr>
          <p:cNvGraphicFramePr>
            <a:graphicFrameLocks noGrp="1"/>
          </p:cNvGraphicFramePr>
          <p:nvPr/>
        </p:nvGraphicFramePr>
        <p:xfrm>
          <a:off x="1923190" y="6202031"/>
          <a:ext cx="8237326" cy="2765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2392">
                  <a:extLst>
                    <a:ext uri="{9D8B030D-6E8A-4147-A177-3AD203B41FA5}">
                      <a16:colId xmlns:a16="http://schemas.microsoft.com/office/drawing/2014/main" val="688164538"/>
                    </a:ext>
                  </a:extLst>
                </a:gridCol>
                <a:gridCol w="4334934">
                  <a:extLst>
                    <a:ext uri="{9D8B030D-6E8A-4147-A177-3AD203B41FA5}">
                      <a16:colId xmlns:a16="http://schemas.microsoft.com/office/drawing/2014/main" val="1902978272"/>
                    </a:ext>
                  </a:extLst>
                </a:gridCol>
              </a:tblGrid>
              <a:tr h="604306">
                <a:tc>
                  <a:txBody>
                    <a:bodyPr/>
                    <a:lstStyle/>
                    <a:p>
                      <a:r>
                        <a:rPr lang="es-ES_tradnl" sz="2800" b="1" noProof="0" dirty="0"/>
                        <a:t>Mandato afirmativo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b="1" noProof="0" dirty="0"/>
                        <a:t>Mandato negativo (-)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80260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15835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266386"/>
                  </a:ext>
                </a:extLst>
              </a:tr>
            </a:tbl>
          </a:graphicData>
        </a:graphic>
      </p:graphicFrame>
      <p:sp>
        <p:nvSpPr>
          <p:cNvPr id="21" name="Di">
            <a:extLst>
              <a:ext uri="{FF2B5EF4-FFF2-40B4-BE49-F238E27FC236}">
                <a16:creationId xmlns:a16="http://schemas.microsoft.com/office/drawing/2014/main" id="{B935A6CE-6439-5F40-A137-70401F0B8076}"/>
              </a:ext>
            </a:extLst>
          </p:cNvPr>
          <p:cNvSpPr txBox="1"/>
          <p:nvPr/>
        </p:nvSpPr>
        <p:spPr>
          <a:xfrm>
            <a:off x="3067610" y="7197404"/>
            <a:ext cx="171841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protege</a:t>
            </a:r>
            <a:endParaRPr dirty="0"/>
          </a:p>
        </p:txBody>
      </p:sp>
      <p:sp>
        <p:nvSpPr>
          <p:cNvPr id="22" name="No digas">
            <a:extLst>
              <a:ext uri="{FF2B5EF4-FFF2-40B4-BE49-F238E27FC236}">
                <a16:creationId xmlns:a16="http://schemas.microsoft.com/office/drawing/2014/main" id="{E9330DA0-7572-A944-842E-BE049B40FF0D}"/>
              </a:ext>
            </a:extLst>
          </p:cNvPr>
          <p:cNvSpPr txBox="1"/>
          <p:nvPr/>
        </p:nvSpPr>
        <p:spPr>
          <a:xfrm>
            <a:off x="7236567" y="7230297"/>
            <a:ext cx="248786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No </a:t>
            </a:r>
            <a:r>
              <a:rPr lang="en-US" dirty="0" err="1"/>
              <a:t>prote</a:t>
            </a:r>
            <a:r>
              <a:rPr lang="en-US" b="1" dirty="0" err="1">
                <a:solidFill>
                  <a:srgbClr val="FFFF00"/>
                </a:solidFill>
              </a:rPr>
              <a:t>jas</a:t>
            </a:r>
            <a:endParaRPr b="1" dirty="0">
              <a:solidFill>
                <a:srgbClr val="FFFF00"/>
              </a:solidFill>
            </a:endParaRPr>
          </a:p>
        </p:txBody>
      </p:sp>
      <p:sp>
        <p:nvSpPr>
          <p:cNvPr id="24" name="Di">
            <a:extLst>
              <a:ext uri="{FF2B5EF4-FFF2-40B4-BE49-F238E27FC236}">
                <a16:creationId xmlns:a16="http://schemas.microsoft.com/office/drawing/2014/main" id="{9C390804-6FAA-1743-ACE7-82CA4D004707}"/>
              </a:ext>
            </a:extLst>
          </p:cNvPr>
          <p:cNvSpPr txBox="1"/>
          <p:nvPr/>
        </p:nvSpPr>
        <p:spPr>
          <a:xfrm>
            <a:off x="2846704" y="8106639"/>
            <a:ext cx="188319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protect</a:t>
            </a:r>
            <a:endParaRPr dirty="0"/>
          </a:p>
        </p:txBody>
      </p:sp>
      <p:sp>
        <p:nvSpPr>
          <p:cNvPr id="26" name="Di">
            <a:extLst>
              <a:ext uri="{FF2B5EF4-FFF2-40B4-BE49-F238E27FC236}">
                <a16:creationId xmlns:a16="http://schemas.microsoft.com/office/drawing/2014/main" id="{09640FD1-1A04-D247-A02F-157DB1441E36}"/>
              </a:ext>
            </a:extLst>
          </p:cNvPr>
          <p:cNvSpPr txBox="1"/>
          <p:nvPr/>
        </p:nvSpPr>
        <p:spPr>
          <a:xfrm>
            <a:off x="7161203" y="8149696"/>
            <a:ext cx="2303646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don’t give</a:t>
            </a:r>
            <a:endParaRPr dirty="0"/>
          </a:p>
        </p:txBody>
      </p:sp>
      <p:sp>
        <p:nvSpPr>
          <p:cNvPr id="23" name="Ud. / dar">
            <a:extLst>
              <a:ext uri="{FF2B5EF4-FFF2-40B4-BE49-F238E27FC236}">
                <a16:creationId xmlns:a16="http://schemas.microsoft.com/office/drawing/2014/main" id="{CE08ADC9-602B-0648-A2BC-400D3E15E251}"/>
              </a:ext>
            </a:extLst>
          </p:cNvPr>
          <p:cNvSpPr txBox="1"/>
          <p:nvPr/>
        </p:nvSpPr>
        <p:spPr>
          <a:xfrm>
            <a:off x="672257" y="419849"/>
            <a:ext cx="4026743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nosotros</a:t>
            </a:r>
            <a:r>
              <a:rPr dirty="0"/>
              <a:t> / </a:t>
            </a:r>
            <a:r>
              <a:rPr lang="en-US" dirty="0" err="1"/>
              <a:t>proteger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5714526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 advAuto="0"/>
      <p:bldP spid="180" grpId="0" animBg="1" advAuto="0"/>
      <p:bldP spid="181" grpId="0" animBg="1" advAuto="0"/>
      <p:bldP spid="184" grpId="0" animBg="1" advAuto="0"/>
      <p:bldP spid="185" grpId="0" animBg="1" advAuto="0"/>
      <p:bldP spid="186" grpId="0" animBg="1" advAuto="0"/>
      <p:bldP spid="190" grpId="0" animBg="1" advAuto="0"/>
      <p:bldP spid="191" grpId="0" animBg="1" advAuto="0"/>
      <p:bldP spid="21" grpId="0" animBg="1"/>
      <p:bldP spid="22" grpId="0" animBg="1"/>
      <p:bldP spid="24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">
            <a:extLst>
              <a:ext uri="{FF2B5EF4-FFF2-40B4-BE49-F238E27FC236}">
                <a16:creationId xmlns:a16="http://schemas.microsoft.com/office/drawing/2014/main" id="{A9310511-4A96-3C49-909B-FC7AEE1946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6338287"/>
              </p:ext>
            </p:extLst>
          </p:nvPr>
        </p:nvGraphicFramePr>
        <p:xfrm>
          <a:off x="914400" y="1902420"/>
          <a:ext cx="11582400" cy="382602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604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6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4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6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542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1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 sz="1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endParaRPr/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635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1411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2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presente progresivo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854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3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Futuro informal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342">
                <a:tc>
                  <a:txBody>
                    <a:bodyPr/>
                    <a:lstStyle/>
                    <a:p>
                      <a:pPr marR="457200" algn="r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300"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4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1270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Pretérito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1270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R="457200" algn="l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</a:p>
                  </a:txBody>
                  <a:tcPr marL="63500" marR="63500" marT="0" marB="0" anchor="b" horzOverflow="overflow">
                    <a:lnL w="12700">
                      <a:solidFill>
                        <a:srgbClr val="CBCBCB"/>
                      </a:solidFill>
                      <a:miter lim="400000"/>
                    </a:lnL>
                    <a:lnR w="6350">
                      <a:solidFill>
                        <a:srgbClr val="CBCBCB"/>
                      </a:solidFill>
                      <a:miter lim="400000"/>
                    </a:lnR>
                    <a:lnT w="12700">
                      <a:solidFill>
                        <a:srgbClr val="CBCBCB"/>
                      </a:solidFill>
                      <a:miter lim="400000"/>
                    </a:lnT>
                    <a:lnB w="6350">
                      <a:solidFill>
                        <a:srgbClr val="CBCBCB"/>
                      </a:solidFill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6" name="Conjugación"/>
          <p:cNvSpPr txBox="1"/>
          <p:nvPr/>
        </p:nvSpPr>
        <p:spPr>
          <a:xfrm>
            <a:off x="4699000" y="1553170"/>
            <a:ext cx="1559124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Conjugación</a:t>
            </a:r>
          </a:p>
        </p:txBody>
      </p:sp>
      <p:sp>
        <p:nvSpPr>
          <p:cNvPr id="177" name="Traducción"/>
          <p:cNvSpPr txBox="1"/>
          <p:nvPr/>
        </p:nvSpPr>
        <p:spPr>
          <a:xfrm>
            <a:off x="8572500" y="1553170"/>
            <a:ext cx="1353406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Traducción</a:t>
            </a:r>
          </a:p>
        </p:txBody>
      </p:sp>
      <p:sp>
        <p:nvSpPr>
          <p:cNvPr id="178" name="Tiempo verbal"/>
          <p:cNvSpPr txBox="1"/>
          <p:nvPr/>
        </p:nvSpPr>
        <p:spPr>
          <a:xfrm>
            <a:off x="2235200" y="1553170"/>
            <a:ext cx="1691618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marR="457200" algn="l" defTabSz="457200">
              <a:defRPr sz="1800" b="1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Tiempo verbal</a:t>
            </a:r>
          </a:p>
        </p:txBody>
      </p:sp>
      <p:sp>
        <p:nvSpPr>
          <p:cNvPr id="179" name="da"/>
          <p:cNvSpPr txBox="1"/>
          <p:nvPr/>
        </p:nvSpPr>
        <p:spPr>
          <a:xfrm>
            <a:off x="4719344" y="2103756"/>
            <a:ext cx="205184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protegéis</a:t>
            </a:r>
            <a:endParaRPr dirty="0"/>
          </a:p>
        </p:txBody>
      </p:sp>
      <p:sp>
        <p:nvSpPr>
          <p:cNvPr id="180" name="está dando"/>
          <p:cNvSpPr txBox="1"/>
          <p:nvPr/>
        </p:nvSpPr>
        <p:spPr>
          <a:xfrm>
            <a:off x="3770366" y="3130918"/>
            <a:ext cx="394980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 err="1"/>
              <a:t>es</a:t>
            </a:r>
            <a:r>
              <a:rPr lang="en-US" dirty="0" err="1"/>
              <a:t>táis</a:t>
            </a:r>
            <a:r>
              <a:rPr dirty="0"/>
              <a:t> </a:t>
            </a:r>
            <a:r>
              <a:rPr lang="en-US" dirty="0" err="1"/>
              <a:t>protegiendo</a:t>
            </a:r>
            <a:endParaRPr dirty="0"/>
          </a:p>
        </p:txBody>
      </p:sp>
      <p:sp>
        <p:nvSpPr>
          <p:cNvPr id="181" name="dio"/>
          <p:cNvSpPr txBox="1"/>
          <p:nvPr/>
        </p:nvSpPr>
        <p:spPr>
          <a:xfrm>
            <a:off x="4142267" y="4158080"/>
            <a:ext cx="3206007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vais</a:t>
            </a:r>
            <a:r>
              <a:rPr lang="en-US" dirty="0"/>
              <a:t> a </a:t>
            </a:r>
            <a:r>
              <a:rPr lang="en-US" dirty="0" err="1"/>
              <a:t>proteger</a:t>
            </a:r>
            <a:endParaRPr dirty="0"/>
          </a:p>
        </p:txBody>
      </p:sp>
      <p:sp>
        <p:nvSpPr>
          <p:cNvPr id="184" name="he gives"/>
          <p:cNvSpPr txBox="1"/>
          <p:nvPr/>
        </p:nvSpPr>
        <p:spPr>
          <a:xfrm>
            <a:off x="8591406" y="2245074"/>
            <a:ext cx="2669000" cy="579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100"/>
            </a:lvl1pPr>
          </a:lstStyle>
          <a:p>
            <a:r>
              <a:rPr lang="en-US" dirty="0"/>
              <a:t>You all protect</a:t>
            </a:r>
            <a:endParaRPr dirty="0"/>
          </a:p>
        </p:txBody>
      </p:sp>
      <p:sp>
        <p:nvSpPr>
          <p:cNvPr id="185" name="he is giving"/>
          <p:cNvSpPr txBox="1"/>
          <p:nvPr/>
        </p:nvSpPr>
        <p:spPr>
          <a:xfrm>
            <a:off x="7939621" y="3213845"/>
            <a:ext cx="4017126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sz="3200" dirty="0"/>
              <a:t>You all are protecting</a:t>
            </a:r>
            <a:endParaRPr sz="3200" dirty="0"/>
          </a:p>
        </p:txBody>
      </p:sp>
      <p:sp>
        <p:nvSpPr>
          <p:cNvPr id="186" name="he gave"/>
          <p:cNvSpPr txBox="1"/>
          <p:nvPr/>
        </p:nvSpPr>
        <p:spPr>
          <a:xfrm>
            <a:off x="8032929" y="4274065"/>
            <a:ext cx="4461158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/>
            </a:lvl1pPr>
          </a:lstStyle>
          <a:p>
            <a:r>
              <a:rPr lang="en-US" sz="2800" dirty="0"/>
              <a:t>You all are going to protect</a:t>
            </a:r>
            <a:endParaRPr sz="2800" dirty="0"/>
          </a:p>
        </p:txBody>
      </p:sp>
      <p:sp>
        <p:nvSpPr>
          <p:cNvPr id="190" name="va a dar"/>
          <p:cNvSpPr txBox="1"/>
          <p:nvPr/>
        </p:nvSpPr>
        <p:spPr>
          <a:xfrm>
            <a:off x="4202375" y="5102637"/>
            <a:ext cx="2378857" cy="625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/>
            </a:lvl1pPr>
          </a:lstStyle>
          <a:p>
            <a:r>
              <a:rPr lang="en-US" dirty="0" err="1"/>
              <a:t>protegisteis</a:t>
            </a:r>
            <a:endParaRPr dirty="0"/>
          </a:p>
        </p:txBody>
      </p:sp>
      <p:sp>
        <p:nvSpPr>
          <p:cNvPr id="191" name="he is going to give"/>
          <p:cNvSpPr txBox="1"/>
          <p:nvPr/>
        </p:nvSpPr>
        <p:spPr>
          <a:xfrm>
            <a:off x="7970243" y="5014387"/>
            <a:ext cx="3220433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300"/>
            </a:lvl1pPr>
          </a:lstStyle>
          <a:p>
            <a:r>
              <a:rPr lang="en-US" sz="3200" dirty="0"/>
              <a:t>You all protected</a:t>
            </a:r>
            <a:endParaRPr sz="3200" dirty="0"/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CE26388-F2C5-AA4A-896F-5333D143D2BD}"/>
              </a:ext>
            </a:extLst>
          </p:cNvPr>
          <p:cNvGraphicFramePr>
            <a:graphicFrameLocks noGrp="1"/>
          </p:cNvGraphicFramePr>
          <p:nvPr/>
        </p:nvGraphicFramePr>
        <p:xfrm>
          <a:off x="1923190" y="6202031"/>
          <a:ext cx="8237326" cy="2765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2392">
                  <a:extLst>
                    <a:ext uri="{9D8B030D-6E8A-4147-A177-3AD203B41FA5}">
                      <a16:colId xmlns:a16="http://schemas.microsoft.com/office/drawing/2014/main" val="688164538"/>
                    </a:ext>
                  </a:extLst>
                </a:gridCol>
                <a:gridCol w="4334934">
                  <a:extLst>
                    <a:ext uri="{9D8B030D-6E8A-4147-A177-3AD203B41FA5}">
                      <a16:colId xmlns:a16="http://schemas.microsoft.com/office/drawing/2014/main" val="1902978272"/>
                    </a:ext>
                  </a:extLst>
                </a:gridCol>
              </a:tblGrid>
              <a:tr h="604306">
                <a:tc>
                  <a:txBody>
                    <a:bodyPr/>
                    <a:lstStyle/>
                    <a:p>
                      <a:r>
                        <a:rPr lang="es-ES_tradnl" sz="2800" b="1" noProof="0" dirty="0"/>
                        <a:t>Mandato afirmativo (+)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b="1" noProof="0" dirty="0"/>
                        <a:t>Mandato negativo (-)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80260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115835"/>
                  </a:ext>
                </a:extLst>
              </a:tr>
              <a:tr h="9866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266386"/>
                  </a:ext>
                </a:extLst>
              </a:tr>
            </a:tbl>
          </a:graphicData>
        </a:graphic>
      </p:graphicFrame>
      <p:sp>
        <p:nvSpPr>
          <p:cNvPr id="21" name="Di">
            <a:extLst>
              <a:ext uri="{FF2B5EF4-FFF2-40B4-BE49-F238E27FC236}">
                <a16:creationId xmlns:a16="http://schemas.microsoft.com/office/drawing/2014/main" id="{B935A6CE-6439-5F40-A137-70401F0B8076}"/>
              </a:ext>
            </a:extLst>
          </p:cNvPr>
          <p:cNvSpPr txBox="1"/>
          <p:nvPr/>
        </p:nvSpPr>
        <p:spPr>
          <a:xfrm>
            <a:off x="3606217" y="7197404"/>
            <a:ext cx="64120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da</a:t>
            </a:r>
            <a:endParaRPr dirty="0"/>
          </a:p>
        </p:txBody>
      </p:sp>
      <p:sp>
        <p:nvSpPr>
          <p:cNvPr id="22" name="No digas">
            <a:extLst>
              <a:ext uri="{FF2B5EF4-FFF2-40B4-BE49-F238E27FC236}">
                <a16:creationId xmlns:a16="http://schemas.microsoft.com/office/drawing/2014/main" id="{E9330DA0-7572-A944-842E-BE049B40FF0D}"/>
              </a:ext>
            </a:extLst>
          </p:cNvPr>
          <p:cNvSpPr txBox="1"/>
          <p:nvPr/>
        </p:nvSpPr>
        <p:spPr>
          <a:xfrm>
            <a:off x="7236568" y="7230297"/>
            <a:ext cx="2487862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No </a:t>
            </a:r>
            <a:r>
              <a:rPr lang="en-US" dirty="0" err="1"/>
              <a:t>protejas</a:t>
            </a:r>
            <a:endParaRPr dirty="0"/>
          </a:p>
        </p:txBody>
      </p:sp>
      <p:sp>
        <p:nvSpPr>
          <p:cNvPr id="24" name="Di">
            <a:extLst>
              <a:ext uri="{FF2B5EF4-FFF2-40B4-BE49-F238E27FC236}">
                <a16:creationId xmlns:a16="http://schemas.microsoft.com/office/drawing/2014/main" id="{9C390804-6FAA-1743-ACE7-82CA4D004707}"/>
              </a:ext>
            </a:extLst>
          </p:cNvPr>
          <p:cNvSpPr txBox="1"/>
          <p:nvPr/>
        </p:nvSpPr>
        <p:spPr>
          <a:xfrm>
            <a:off x="3270701" y="8082634"/>
            <a:ext cx="142829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give</a:t>
            </a:r>
            <a:endParaRPr dirty="0"/>
          </a:p>
        </p:txBody>
      </p:sp>
      <p:sp>
        <p:nvSpPr>
          <p:cNvPr id="26" name="Di">
            <a:extLst>
              <a:ext uri="{FF2B5EF4-FFF2-40B4-BE49-F238E27FC236}">
                <a16:creationId xmlns:a16="http://schemas.microsoft.com/office/drawing/2014/main" id="{09640FD1-1A04-D247-A02F-157DB1441E36}"/>
              </a:ext>
            </a:extLst>
          </p:cNvPr>
          <p:cNvSpPr txBox="1"/>
          <p:nvPr/>
        </p:nvSpPr>
        <p:spPr>
          <a:xfrm>
            <a:off x="7161203" y="8149696"/>
            <a:ext cx="2303646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lang="en-US" dirty="0"/>
              <a:t>don’t give</a:t>
            </a:r>
            <a:endParaRPr dirty="0"/>
          </a:p>
        </p:txBody>
      </p:sp>
      <p:sp>
        <p:nvSpPr>
          <p:cNvPr id="23" name="Ud. / dar">
            <a:extLst>
              <a:ext uri="{FF2B5EF4-FFF2-40B4-BE49-F238E27FC236}">
                <a16:creationId xmlns:a16="http://schemas.microsoft.com/office/drawing/2014/main" id="{CE08ADC9-602B-0648-A2BC-400D3E15E251}"/>
              </a:ext>
            </a:extLst>
          </p:cNvPr>
          <p:cNvSpPr txBox="1"/>
          <p:nvPr/>
        </p:nvSpPr>
        <p:spPr>
          <a:xfrm>
            <a:off x="-77351" y="400783"/>
            <a:ext cx="4001095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vosotros</a:t>
            </a:r>
            <a:r>
              <a:rPr dirty="0"/>
              <a:t> / </a:t>
            </a:r>
            <a:r>
              <a:rPr lang="en-US" dirty="0" err="1"/>
              <a:t>proteger</a:t>
            </a:r>
            <a:endParaRPr dirty="0"/>
          </a:p>
        </p:txBody>
      </p:sp>
      <p:sp>
        <p:nvSpPr>
          <p:cNvPr id="30" name="No digas">
            <a:extLst>
              <a:ext uri="{FF2B5EF4-FFF2-40B4-BE49-F238E27FC236}">
                <a16:creationId xmlns:a16="http://schemas.microsoft.com/office/drawing/2014/main" id="{AB5374EA-648B-2E47-8C6C-608FE24C909B}"/>
              </a:ext>
            </a:extLst>
          </p:cNvPr>
          <p:cNvSpPr txBox="1"/>
          <p:nvPr/>
        </p:nvSpPr>
        <p:spPr>
          <a:xfrm>
            <a:off x="7236567" y="7230297"/>
            <a:ext cx="248786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dirty="0"/>
              <a:t>No </a:t>
            </a:r>
            <a:r>
              <a:rPr lang="en-US" dirty="0" err="1"/>
              <a:t>prote</a:t>
            </a:r>
            <a:r>
              <a:rPr lang="en-US" b="1" dirty="0" err="1">
                <a:solidFill>
                  <a:srgbClr val="FFFF00"/>
                </a:solidFill>
              </a:rPr>
              <a:t>jas</a:t>
            </a:r>
            <a:endParaRPr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134353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 advAuto="0"/>
      <p:bldP spid="180" grpId="0" animBg="1" advAuto="0"/>
      <p:bldP spid="181" grpId="0" animBg="1" advAuto="0"/>
      <p:bldP spid="184" grpId="0" animBg="1" advAuto="0"/>
      <p:bldP spid="185" grpId="0" animBg="1" advAuto="0"/>
      <p:bldP spid="186" grpId="0" animBg="1" advAuto="0"/>
      <p:bldP spid="190" grpId="0" animBg="1" advAuto="0"/>
      <p:bldP spid="191" grpId="0" animBg="1" advAuto="0"/>
      <p:bldP spid="21" grpId="0" animBg="1"/>
      <p:bldP spid="24" grpId="0" animBg="1"/>
      <p:bldP spid="26" grpId="0" animBg="1"/>
      <p:bldP spid="3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605</Words>
  <Application>Microsoft Macintosh PowerPoint</Application>
  <PresentationFormat>Custom</PresentationFormat>
  <Paragraphs>354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Avenir Roman</vt:lpstr>
      <vt:lpstr>Calibri</vt:lpstr>
      <vt:lpstr>Century Gothic</vt:lpstr>
      <vt:lpstr>Helvetica Light</vt:lpstr>
      <vt:lpstr>Impact</vt:lpstr>
      <vt:lpstr>Black</vt:lpstr>
      <vt:lpstr>Práctica del RETO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Práctica del RETO</dc:title>
  <cp:lastModifiedBy>Microsoft Office User</cp:lastModifiedBy>
  <cp:revision>10</cp:revision>
  <dcterms:modified xsi:type="dcterms:W3CDTF">2019-06-03T13:53:28Z</dcterms:modified>
</cp:coreProperties>
</file>