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1"/>
  </p:notesMasterIdLst>
  <p:sldIdLst>
    <p:sldId id="272" r:id="rId2"/>
    <p:sldId id="271" r:id="rId3"/>
    <p:sldId id="270" r:id="rId4"/>
    <p:sldId id="269" r:id="rId5"/>
    <p:sldId id="268" r:id="rId6"/>
    <p:sldId id="267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28CF9-C514-2847-87E5-C14E4BDDEC8A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9519-CE43-2546-88B9-B63E76FCF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6/4/18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839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6/4/18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6/4/18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quizlet.com/_3im6uh" TargetMode="External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45639"/>
            <a:ext cx="7570787" cy="1411941"/>
          </a:xfrm>
        </p:spPr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artes</a:t>
            </a:r>
            <a:r>
              <a:rPr lang="en-US" dirty="0" smtClean="0"/>
              <a:t>, el 5 </a:t>
            </a:r>
            <a:r>
              <a:rPr lang="en-US" dirty="0" err="1" smtClean="0"/>
              <a:t>junio</a:t>
            </a:r>
            <a:r>
              <a:rPr lang="en-US" dirty="0" smtClean="0"/>
              <a:t> de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Pr</a:t>
            </a:r>
            <a:r>
              <a:rPr lang="es-ES_tradnl" dirty="0" smtClean="0"/>
              <a:t>áctica del vocabulario Parte 1</a:t>
            </a:r>
          </a:p>
          <a:p>
            <a:r>
              <a:rPr lang="es-ES_tradnl" dirty="0" smtClean="0"/>
              <a:t>Repaso de tarea</a:t>
            </a:r>
          </a:p>
          <a:p>
            <a:r>
              <a:rPr lang="es-ES_tradnl" dirty="0" smtClean="0"/>
              <a:t>Práctica del subjuntivo</a:t>
            </a:r>
          </a:p>
          <a:p>
            <a:pPr lvl="1"/>
            <a:r>
              <a:rPr lang="es-ES_tradnl" dirty="0" smtClean="0"/>
              <a:t>Deseos/ recomendaciones p.8</a:t>
            </a:r>
          </a:p>
          <a:p>
            <a:pPr lvl="1"/>
            <a:r>
              <a:rPr lang="es-ES_tradnl" dirty="0" smtClean="0"/>
              <a:t>Padres exigentes</a:t>
            </a:r>
          </a:p>
          <a:p>
            <a:r>
              <a:rPr lang="es-ES_tradnl" dirty="0" smtClean="0"/>
              <a:t>Vocabulario – palabras asociadas</a:t>
            </a:r>
          </a:p>
          <a:p>
            <a:r>
              <a:rPr lang="es-ES_tradnl" dirty="0" err="1" smtClean="0"/>
              <a:t>Taere</a:t>
            </a:r>
            <a:r>
              <a:rPr lang="es-ES_tradnl" dirty="0" smtClean="0"/>
              <a:t>:  Parte III p. 40 de la lectura y preguntas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0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998" y="1051281"/>
            <a:ext cx="7521017" cy="4418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801102" y="2078249"/>
            <a:ext cx="226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l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a alianza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6436" y="2667714"/>
            <a:ext cx="226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 sustituir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1102" y="3348249"/>
            <a:ext cx="226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 dirige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3403" y="3923983"/>
            <a:ext cx="226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tiende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6535" y="4264079"/>
            <a:ext cx="226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 la caridad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5468" y="4668707"/>
            <a:ext cx="226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l consejero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56524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27790"/>
            <a:ext cx="7570787" cy="14119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 </a:t>
            </a:r>
            <a:br>
              <a:rPr lang="en-US" dirty="0"/>
            </a:br>
            <a:r>
              <a:rPr lang="es-ES_tradnl" sz="1800" b="1" dirty="0" smtClean="0"/>
              <a:t>Situaciones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s-ES_tradnl" sz="1800" dirty="0" smtClean="0"/>
              <a:t>Escribe una frase usando la formula del subjuntivo para dar</a:t>
            </a:r>
            <a:r>
              <a:rPr lang="es-ES_tradnl" sz="1800" b="1" dirty="0" smtClean="0"/>
              <a:t> un deseo, una emoción consejo,  una petición, una recomendación, un dudo (incertidumbre), </a:t>
            </a:r>
            <a:r>
              <a:rPr lang="es-ES_tradnl" sz="1800" dirty="0" smtClean="0"/>
              <a:t>o expresión con</a:t>
            </a:r>
            <a:r>
              <a:rPr lang="es-ES_tradnl" sz="1800" b="1" dirty="0" smtClean="0"/>
              <a:t> Ojalá </a:t>
            </a:r>
            <a:r>
              <a:rPr lang="es-ES_tradnl" sz="1800" dirty="0" smtClean="0"/>
              <a:t>a las personas en cada situación</a:t>
            </a:r>
            <a:r>
              <a:rPr lang="es-ES_tradnl" sz="1800" b="1" dirty="0" smtClean="0"/>
              <a:t>.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4" y="1761565"/>
            <a:ext cx="7838016" cy="462230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s-ES_tradnl" sz="3700" dirty="0" smtClean="0"/>
              <a:t>Es </a:t>
            </a:r>
            <a:r>
              <a:rPr lang="es-ES_tradnl" sz="3700" dirty="0"/>
              <a:t>el cumpleaños de tu hermano</a:t>
            </a:r>
            <a:r>
              <a:rPr lang="es-ES_tradnl" sz="3700" dirty="0" smtClean="0"/>
              <a:t>.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s-ES_tradnl" sz="3700" dirty="0" smtClean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ES_tradnl" sz="3700" dirty="0" smtClean="0"/>
              <a:t>2</a:t>
            </a:r>
            <a:r>
              <a:rPr lang="es-ES_tradnl" sz="3700" dirty="0"/>
              <a:t>.  Tu amiga va a su primer cita con el chico que le gusta a ella</a:t>
            </a:r>
            <a:r>
              <a:rPr lang="es-ES_tradnl" sz="3700" dirty="0" smtClean="0"/>
              <a:t>.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s-ES_tradnl" sz="3700" dirty="0" smtClean="0"/>
              <a:t>______________________________________________________________</a:t>
            </a:r>
          </a:p>
          <a:p>
            <a:pPr marL="0" indent="0">
              <a:buNone/>
            </a:pPr>
            <a:r>
              <a:rPr lang="es-ES_tradnl" sz="3700" dirty="0" smtClean="0"/>
              <a:t>3</a:t>
            </a:r>
            <a:r>
              <a:rPr lang="es-ES_tradnl" sz="3700" dirty="0"/>
              <a:t>.  Tus compañeros tienen su examen final de español</a:t>
            </a:r>
            <a:r>
              <a:rPr lang="es-ES_tradnl" sz="3700" dirty="0" smtClean="0"/>
              <a:t>.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s-ES_tradnl" sz="3700" dirty="0" smtClean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ES_tradnl" sz="3700" dirty="0" smtClean="0">
                <a:solidFill>
                  <a:schemeClr val="tx1"/>
                </a:solidFill>
              </a:rPr>
              <a:t>4</a:t>
            </a:r>
            <a:r>
              <a:rPr lang="es-ES_tradnl" sz="3700" dirty="0">
                <a:solidFill>
                  <a:schemeClr val="tx1"/>
                </a:solidFill>
              </a:rPr>
              <a:t>.  Tu compañero de clase no asistió a la clase de Rita hoy y necesita </a:t>
            </a:r>
            <a:r>
              <a:rPr lang="en-US" sz="3700" dirty="0">
                <a:solidFill>
                  <a:schemeClr val="tx1"/>
                </a:solidFill>
              </a:rPr>
              <a:t> </a:t>
            </a:r>
            <a:r>
              <a:rPr lang="es-ES_tradnl" sz="3700" dirty="0" smtClean="0">
                <a:solidFill>
                  <a:schemeClr val="tx1"/>
                </a:solidFill>
              </a:rPr>
              <a:t> </a:t>
            </a:r>
            <a:r>
              <a:rPr lang="es-ES_tradnl" sz="3700" dirty="0">
                <a:solidFill>
                  <a:schemeClr val="tx1"/>
                </a:solidFill>
              </a:rPr>
              <a:t>los apuntes  y la tarea</a:t>
            </a:r>
            <a:r>
              <a:rPr lang="es-ES_tradnl" sz="3700" dirty="0" smtClean="0">
                <a:solidFill>
                  <a:schemeClr val="tx1"/>
                </a:solidFill>
              </a:rPr>
              <a:t>.</a:t>
            </a:r>
            <a:r>
              <a:rPr lang="en-US" sz="3700" dirty="0">
                <a:solidFill>
                  <a:schemeClr val="tx1"/>
                </a:solidFill>
              </a:rPr>
              <a:t/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s-ES_tradnl" sz="3700" dirty="0" smtClean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ES_tradnl" sz="3700" dirty="0" smtClean="0"/>
              <a:t>5</a:t>
            </a:r>
            <a:r>
              <a:rPr lang="es-ES_tradnl" sz="3700" dirty="0"/>
              <a:t>.  Alguien está fumando en un lugar donde no se permite</a:t>
            </a:r>
            <a:r>
              <a:rPr lang="es-ES_tradnl" sz="3700" dirty="0" smtClean="0"/>
              <a:t>.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s-ES_tradnl" sz="3700" dirty="0" smtClean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ES_tradnl" sz="3700" dirty="0" smtClean="0"/>
              <a:t>6</a:t>
            </a:r>
            <a:r>
              <a:rPr lang="es-ES_tradnl" sz="3700" dirty="0"/>
              <a:t>.  Es el  último día de la escuela y Rita haba con sus estudiantes</a:t>
            </a:r>
            <a:r>
              <a:rPr lang="es-ES_tradnl" sz="3700" dirty="0" smtClean="0"/>
              <a:t>.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s-ES_tradnl" sz="3700" dirty="0" smtClean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ES_tradnl" sz="3700" dirty="0" smtClean="0"/>
              <a:t>7</a:t>
            </a:r>
            <a:r>
              <a:rPr lang="es-ES_tradnl" sz="3700" dirty="0"/>
              <a:t>.  Los padres dejan los niños solos en casa</a:t>
            </a:r>
            <a:r>
              <a:rPr lang="es-ES_tradnl" sz="3700" dirty="0" smtClean="0"/>
              <a:t>.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s-ES_tradnl" sz="3700" dirty="0" smtClean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ES_tradnl" sz="3700" dirty="0" smtClean="0"/>
              <a:t>8</a:t>
            </a:r>
            <a:r>
              <a:rPr lang="es-ES_tradnl" sz="3700" dirty="0"/>
              <a:t>.  Vas a Cedar Point mañana</a:t>
            </a:r>
            <a:r>
              <a:rPr lang="es-ES_tradnl" sz="3700" dirty="0" smtClean="0"/>
              <a:t>.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s-ES_tradnl" sz="3700" dirty="0" smtClean="0"/>
              <a:t>_______________________________________________________________</a:t>
            </a:r>
            <a:endParaRPr lang="en-US" sz="3700" dirty="0"/>
          </a:p>
          <a:p>
            <a:endParaRPr lang="en-US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292600" y="446617"/>
            <a:ext cx="377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charset="0"/>
                <a:ea typeface="ÇlÇr ñæí©" charset="0"/>
              </a:rPr>
              <a:t>(S</a:t>
            </a:r>
            <a:r>
              <a:rPr kumimoji="0" lang="en-US" sz="1800" b="1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entury Gothic" charset="0"/>
                <a:ea typeface="ÇlÇr ñæí©" charset="0"/>
              </a:rPr>
              <a:t>1</a:t>
            </a:r>
            <a:r>
              <a:rPr kumimoji="0" lang="en-US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charset="0"/>
                <a:ea typeface="ÇlÇr ñæí©" charset="0"/>
              </a:rPr>
              <a:t>)  + WV + </a:t>
            </a:r>
            <a:r>
              <a:rPr kumimoji="0" lang="en-US" sz="18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charset="0"/>
                <a:ea typeface="ÇlÇr ñæí©" charset="0"/>
              </a:rPr>
              <a:t>que</a:t>
            </a:r>
            <a:r>
              <a:rPr kumimoji="0" lang="en-US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charset="0"/>
                <a:ea typeface="ÇlÇr ñæí©" charset="0"/>
              </a:rPr>
              <a:t> + (S</a:t>
            </a:r>
            <a:r>
              <a:rPr kumimoji="0" lang="en-US" sz="1800" b="1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entury Gothic" charset="0"/>
                <a:ea typeface="ÇlÇr ñæí©" charset="0"/>
              </a:rPr>
              <a:t>2</a:t>
            </a:r>
            <a:r>
              <a:rPr kumimoji="0" lang="en-US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charset="0"/>
                <a:ea typeface="ÇlÇr ñæí©" charset="0"/>
              </a:rPr>
              <a:t>) + SV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entury Gothic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34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28315"/>
            <a:ext cx="7570787" cy="1411941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s-ES_tradnl" sz="2400" b="1" dirty="0"/>
              <a:t>Subjuntivo, indicativo o infinitivo.</a:t>
            </a:r>
            <a:r>
              <a:rPr lang="es-ES_tradnl" sz="2400" dirty="0"/>
              <a:t> Escriba la forma correcta del verbo usando el presente de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s-ES_tradnl" sz="2400" b="1" dirty="0"/>
              <a:t>    </a:t>
            </a:r>
            <a:r>
              <a:rPr lang="es-ES_tradnl" sz="2400" dirty="0"/>
              <a:t>subjuntivo, el presente de indicativo o el infinitivo.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88963" y="1824630"/>
            <a:ext cx="7928504" cy="4224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dirty="0"/>
              <a:t>1.  Es cierto que nosotros </a:t>
            </a:r>
            <a:r>
              <a:rPr lang="es-ES_tradnl" dirty="0" smtClean="0"/>
              <a:t>______________________ </a:t>
            </a:r>
            <a:r>
              <a:rPr lang="es-ES_tradnl" dirty="0"/>
              <a:t>(comer) a la una.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2.  Yo quiero que </a:t>
            </a:r>
            <a:r>
              <a:rPr lang="es-ES_tradnl" dirty="0" smtClean="0"/>
              <a:t>no________________________ </a:t>
            </a:r>
            <a:r>
              <a:rPr lang="es-ES_tradnl" dirty="0"/>
              <a:t>(yo-tener) tarea esta noche.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3.  Ella quiere que tú </a:t>
            </a:r>
            <a:r>
              <a:rPr lang="es-ES_tradnl" dirty="0" smtClean="0"/>
              <a:t>_________________________ </a:t>
            </a:r>
            <a:r>
              <a:rPr lang="es-ES_tradnl" dirty="0"/>
              <a:t>(tocar) canciones mexicanas.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4.  Marta recomienda que Uds. </a:t>
            </a:r>
            <a:r>
              <a:rPr lang="es-ES_tradnl" dirty="0" smtClean="0"/>
              <a:t>_____________________ </a:t>
            </a:r>
            <a:r>
              <a:rPr lang="es-ES_tradnl" dirty="0"/>
              <a:t>(divertirse) en la playa.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5.  Nuestros padres nos exigen que nosotros no </a:t>
            </a:r>
            <a:r>
              <a:rPr lang="es-ES_tradnl" dirty="0" smtClean="0"/>
              <a:t>___________________ </a:t>
            </a:r>
            <a:r>
              <a:rPr lang="es-ES_tradnl" dirty="0"/>
              <a:t>(mentir).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6.  Es importante _____________________________ (asistir) a todas las clases.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7.  Es verdad que Juan ___________________________ (saber) las respuestas.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8.  A mi hija le gusta </a:t>
            </a:r>
            <a:r>
              <a:rPr lang="es-ES_tradnl" dirty="0" smtClean="0"/>
              <a:t>________________________ </a:t>
            </a:r>
            <a:r>
              <a:rPr lang="es-ES_tradnl" dirty="0"/>
              <a:t>(manejar) su coche nuevo.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9.  Todos desean que yo </a:t>
            </a:r>
            <a:r>
              <a:rPr lang="es-ES_tradnl" dirty="0" smtClean="0"/>
              <a:t>________________________ </a:t>
            </a:r>
            <a:r>
              <a:rPr lang="es-ES_tradnl" dirty="0"/>
              <a:t>(ir) a México con el grupo.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10.  Sugerimos que tú no </a:t>
            </a:r>
            <a:r>
              <a:rPr lang="es-ES_tradnl" dirty="0" smtClean="0"/>
              <a:t>_______________________ </a:t>
            </a:r>
            <a:r>
              <a:rPr lang="es-ES_tradnl" dirty="0"/>
              <a:t>(salir) con esas personas.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30599" y="1898459"/>
            <a:ext cx="239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c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om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emos (</a:t>
            </a:r>
            <a:r>
              <a:rPr lang="es-ES_tradnl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ind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2234" y="2279459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ten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go (</a:t>
            </a:r>
            <a:r>
              <a:rPr lang="es-ES_tradnl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ind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2234" y="2660459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to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qu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(s)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8100" y="3111118"/>
            <a:ext cx="229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s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e div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ie</a:t>
            </a:r>
            <a:r>
              <a:rPr lang="es-ES_tradnl" b="1" dirty="0" smtClean="0">
                <a:solidFill>
                  <a:srgbClr val="0000FF"/>
                </a:solidFill>
                <a:latin typeface="Arial Black"/>
                <a:cs typeface="Arial Black"/>
              </a:rPr>
              <a:t>rt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an (s)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5600" y="3550109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m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i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nt</a:t>
            </a:r>
            <a:r>
              <a:rPr lang="es-ES_tradnl" dirty="0">
                <a:solidFill>
                  <a:srgbClr val="FF0000"/>
                </a:solidFill>
                <a:latin typeface="Arial Black"/>
                <a:cs typeface="Arial Black"/>
              </a:rPr>
              <a:t>a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mos (s)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599" y="3983835"/>
            <a:ext cx="267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sistir 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(</a:t>
            </a:r>
            <a:r>
              <a:rPr lang="es-ES_tradnl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4999" y="4353167"/>
            <a:ext cx="239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sab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 (</a:t>
            </a:r>
            <a:r>
              <a:rPr lang="es-ES_tradnl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ind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9767" y="4864369"/>
            <a:ext cx="267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manejar 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(</a:t>
            </a:r>
            <a:r>
              <a:rPr lang="es-ES_tradnl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23167" y="5233701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v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ay</a:t>
            </a:r>
            <a:r>
              <a:rPr lang="es-ES_tradnl" dirty="0">
                <a:solidFill>
                  <a:srgbClr val="FF0000"/>
                </a:solidFill>
                <a:latin typeface="Arial Black"/>
                <a:cs typeface="Arial Black"/>
              </a:rPr>
              <a:t>a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 (s)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3167" y="5614701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sal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g</a:t>
            </a:r>
            <a:r>
              <a:rPr lang="es-ES_tradnl" dirty="0">
                <a:solidFill>
                  <a:srgbClr val="FF0000"/>
                </a:solidFill>
                <a:latin typeface="Arial Black"/>
                <a:cs typeface="Arial Black"/>
              </a:rPr>
              <a:t>a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s (s)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0600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49624"/>
            <a:ext cx="7570787" cy="14119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400" b="1" dirty="0"/>
              <a:t>Escribe DESEOS para estas personas en estas </a:t>
            </a:r>
            <a:r>
              <a:rPr lang="es-ES_tradnl" sz="2400" b="1" dirty="0" smtClean="0"/>
              <a:t>tarjetas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179968"/>
              </p:ext>
            </p:extLst>
          </p:nvPr>
        </p:nvGraphicFramePr>
        <p:xfrm>
          <a:off x="1098550" y="1898650"/>
          <a:ext cx="6743700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6743700" imgH="4051300" progId="Word.Document.12">
                  <p:embed/>
                </p:oleObj>
              </mc:Choice>
              <mc:Fallback>
                <p:oleObj name="Document" r:id="rId3" imgW="6743700" imgH="4051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8550" y="1898650"/>
                        <a:ext cx="6743700" cy="405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068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881778"/>
            <a:ext cx="7570787" cy="14119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000" dirty="0"/>
              <a:t>Acabas de llagar de un día muy largo de la escuela y encuentras una nota de tus padres que manda que hagas muchas cosas.  Cambia los mandatos informales (tú) a frases con el subjuntivo para ser más suaves y expresa deseos, esperanzas y recomendaciones.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s-ES_tradnl" sz="2000" dirty="0" smtClean="0"/>
              <a:t>Modelo</a:t>
            </a:r>
            <a:r>
              <a:rPr lang="es-ES_tradnl" sz="2000" dirty="0"/>
              <a:t>:   Limpia la cocina </a:t>
            </a:r>
            <a:r>
              <a:rPr lang="es-ES_tradnl" sz="2000" dirty="0">
                <a:sym typeface="Wingdings"/>
              </a:rPr>
              <a:t></a:t>
            </a:r>
            <a:r>
              <a:rPr lang="es-ES_tradnl" sz="2000" dirty="0"/>
              <a:t>  </a:t>
            </a:r>
            <a:r>
              <a:rPr lang="es-ES_tradnl" sz="2000" b="1" dirty="0"/>
              <a:t>Queremos </a:t>
            </a:r>
            <a:r>
              <a:rPr lang="es-ES_tradnl" sz="2000" dirty="0"/>
              <a:t>que </a:t>
            </a:r>
            <a:r>
              <a:rPr lang="es-ES_tradnl" sz="2000" b="1" i="1" dirty="0"/>
              <a:t>limpies</a:t>
            </a:r>
            <a:r>
              <a:rPr lang="es-ES_tradnl" sz="2000" dirty="0"/>
              <a:t> la cocina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s-ES_tradnl" sz="2000" dirty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s-ES_tradnl" sz="2000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46115" y="2170499"/>
            <a:ext cx="73866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>
                <a:latin typeface="Bradley Hand Bold"/>
                <a:cs typeface="Bradley Hand Bold"/>
              </a:rPr>
              <a:t>1.  Saca el pollo del </a:t>
            </a:r>
            <a:r>
              <a:rPr lang="en-US" sz="2000" dirty="0" err="1" smtClean="0">
                <a:latin typeface="Bradley Hand Bold"/>
                <a:cs typeface="Bradley Hand Bold"/>
              </a:rPr>
              <a:t>nevera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2.  lava la ropa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3.  pasa la aspiradora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4.  empieza la cena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5.  practica tu instrumento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6.  Haz la tarea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0666" y="2373193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3701" y="2373193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s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qu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</a:t>
            </a:r>
            <a:r>
              <a:rPr lang="es-ES_tradnl" dirty="0" smtClean="0">
                <a:latin typeface="Arial Black"/>
                <a:cs typeface="Arial Black"/>
              </a:rPr>
              <a:t>el pollo del nevera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7700" y="2982119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2634" y="3016660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lav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</a:t>
            </a:r>
            <a:r>
              <a:rPr lang="es-ES_tradnl" dirty="0" smtClean="0">
                <a:latin typeface="Arial Black"/>
                <a:cs typeface="Arial Black"/>
              </a:rPr>
              <a:t>la ropa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3685" y="3693993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5034" y="3693993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pas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</a:t>
            </a:r>
            <a:r>
              <a:rPr lang="es-ES_tradnl" dirty="0" smtClean="0">
                <a:latin typeface="Arial Black"/>
                <a:cs typeface="Arial Black"/>
              </a:rPr>
              <a:t>la aspiradora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87700" y="4301569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1019" y="4301569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emp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ie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c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</a:t>
            </a:r>
            <a:r>
              <a:rPr lang="es-ES_tradnl" dirty="0" smtClean="0">
                <a:latin typeface="Arial Black"/>
                <a:cs typeface="Arial Black"/>
              </a:rPr>
              <a:t>la cena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2101" y="4926251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22134" y="4926251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practi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qu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</a:t>
            </a:r>
            <a:r>
              <a:rPr lang="es-ES_tradnl" dirty="0" smtClean="0">
                <a:latin typeface="Arial Black"/>
                <a:cs typeface="Arial Black"/>
              </a:rPr>
              <a:t>tu instrumento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2101" y="5532731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0666" y="5511166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h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  <a:r>
              <a:rPr lang="es-ES_tradnl" b="1" dirty="0" smtClean="0">
                <a:solidFill>
                  <a:srgbClr val="008000"/>
                </a:solidFill>
                <a:latin typeface="Arial Black"/>
                <a:cs typeface="Arial Black"/>
              </a:rPr>
              <a:t>g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as </a:t>
            </a:r>
            <a:r>
              <a:rPr lang="es-ES_tradnl" dirty="0" smtClean="0">
                <a:latin typeface="Arial Black"/>
                <a:cs typeface="Arial Black"/>
              </a:rPr>
              <a:t>la tarea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26309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1067" y="2197988"/>
            <a:ext cx="78380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>
                <a:latin typeface="Bradley Hand Bold"/>
                <a:cs typeface="Bradley Hand Bold"/>
              </a:rPr>
              <a:t>7.  Organizas tu cuarto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8.  Sé productivo/a con tu tiempo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9.  Dar de comer a los gatos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10.  No te pelees con tus hermanos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11.  No juegues  </a:t>
            </a:r>
            <a:r>
              <a:rPr lang="es-ES_tradnl" sz="2000" dirty="0" err="1">
                <a:latin typeface="Bradley Hand Bold"/>
                <a:cs typeface="Bradley Hand Bold"/>
              </a:rPr>
              <a:t>Fortnite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12.  No te duermas muy tarde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 smtClean="0">
                <a:latin typeface="Bradley Hand Bold"/>
                <a:cs typeface="Bradley Hand Bold"/>
              </a:rPr>
              <a:t>__________________________________________________________________</a:t>
            </a:r>
            <a:endParaRPr lang="en-US" sz="2000" dirty="0">
              <a:latin typeface="Bradley Hand Bold"/>
              <a:cs typeface="Bradley Hand Bold"/>
            </a:endParaRPr>
          </a:p>
          <a:p>
            <a:r>
              <a:rPr lang="es-ES_tradnl" sz="2000" dirty="0">
                <a:latin typeface="Bradley Hand Bold"/>
                <a:cs typeface="Bradley Hand Bold"/>
              </a:rPr>
              <a:t> </a:t>
            </a:r>
            <a:endParaRPr lang="en-US" sz="2000" dirty="0">
              <a:latin typeface="Bradley Hand Bold"/>
              <a:cs typeface="Bradley Hand Bol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881778"/>
            <a:ext cx="7570787" cy="14119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000" dirty="0"/>
              <a:t>Acabas de llagar de un día muy largo de la escuela y encuentras una nota de tus padres que manda que hagas muchas cosas.  Cambia los mandatos informales (tú) a frases con el subjuntivo para ser más suaves y expresa deseos, esperanzas y recomendaciones.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s-ES_tradnl" sz="2000" dirty="0" smtClean="0"/>
              <a:t>Modelo</a:t>
            </a:r>
            <a:r>
              <a:rPr lang="es-ES_tradnl" sz="2000" dirty="0"/>
              <a:t>:   Limpia la cocina </a:t>
            </a:r>
            <a:r>
              <a:rPr lang="es-ES_tradnl" sz="2000" dirty="0">
                <a:sym typeface="Wingdings"/>
              </a:rPr>
              <a:t></a:t>
            </a:r>
            <a:r>
              <a:rPr lang="es-ES_tradnl" sz="2000" dirty="0"/>
              <a:t>  </a:t>
            </a:r>
            <a:r>
              <a:rPr lang="es-ES_tradnl" sz="2000" b="1" dirty="0"/>
              <a:t>Queremos </a:t>
            </a:r>
            <a:r>
              <a:rPr lang="es-ES_tradnl" sz="2000" dirty="0"/>
              <a:t>que </a:t>
            </a:r>
            <a:r>
              <a:rPr lang="es-ES_tradnl" sz="2000" b="1" i="1" dirty="0"/>
              <a:t>limpies</a:t>
            </a:r>
            <a:r>
              <a:rPr lang="es-ES_tradnl" sz="2000" dirty="0"/>
              <a:t> la cocina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s-ES_tradnl" sz="2000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s-ES_tradnl" sz="2000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30085" y="2373193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1284" y="2406385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organic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</a:t>
            </a:r>
            <a:r>
              <a:rPr lang="es-ES_tradnl" dirty="0" smtClean="0">
                <a:latin typeface="Arial Black"/>
                <a:cs typeface="Arial Black"/>
              </a:rPr>
              <a:t>tu cuarto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7700" y="3102253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65033" y="3016660"/>
            <a:ext cx="463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se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as </a:t>
            </a:r>
            <a:r>
              <a:rPr lang="es-ES_tradnl" dirty="0" smtClean="0">
                <a:latin typeface="Arial Black"/>
                <a:cs typeface="Arial Black"/>
              </a:rPr>
              <a:t>productivo/a con tu tiempo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3685" y="3693993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1019" y="3693993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d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</a:t>
            </a:r>
            <a:r>
              <a:rPr lang="es-ES_tradnl" dirty="0" smtClean="0">
                <a:latin typeface="Arial Black"/>
                <a:cs typeface="Arial Black"/>
              </a:rPr>
              <a:t>de comer a los gatos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4634" y="4320103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1019" y="4289157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rial Black"/>
                <a:cs typeface="Arial Black"/>
              </a:rPr>
              <a:t>no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 te pele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</a:t>
            </a:r>
            <a:r>
              <a:rPr lang="es-ES_tradnl" dirty="0" smtClean="0">
                <a:latin typeface="Arial Black"/>
                <a:cs typeface="Arial Black"/>
              </a:rPr>
              <a:t>con tus hermanos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9034" y="4926251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5033" y="4926251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rial Black"/>
                <a:cs typeface="Arial Black"/>
              </a:rPr>
              <a:t>No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 j</a:t>
            </a:r>
            <a:r>
              <a:rPr lang="es-ES_tradnl" dirty="0" smtClean="0">
                <a:solidFill>
                  <a:srgbClr val="008000"/>
                </a:solidFill>
                <a:latin typeface="Arial Black"/>
                <a:cs typeface="Arial Black"/>
              </a:rPr>
              <a:t>ue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gu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es </a:t>
            </a:r>
            <a:r>
              <a:rPr lang="es-ES_tradnl" dirty="0" err="1" smtClean="0">
                <a:latin typeface="Arial Black"/>
                <a:cs typeface="Arial Black"/>
              </a:rPr>
              <a:t>Fortnite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2101" y="5511166"/>
            <a:ext cx="135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0085" y="5511166"/>
            <a:ext cx="41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Arial Black"/>
                <a:cs typeface="Arial Black"/>
              </a:rPr>
              <a:t>no</a:t>
            </a:r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 te 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d</a:t>
            </a:r>
            <a:r>
              <a:rPr lang="es-ES_tradnl" dirty="0" smtClean="0">
                <a:solidFill>
                  <a:srgbClr val="008000"/>
                </a:solidFill>
                <a:latin typeface="Arial Black"/>
                <a:cs typeface="Arial Black"/>
              </a:rPr>
              <a:t>ue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rm</a:t>
            </a:r>
            <a:r>
              <a:rPr lang="es-ES_tradnl" dirty="0" smtClean="0">
                <a:solidFill>
                  <a:srgbClr val="FF0000"/>
                </a:solidFill>
                <a:latin typeface="Arial Black"/>
                <a:cs typeface="Arial Black"/>
              </a:rPr>
              <a:t>as </a:t>
            </a:r>
            <a:r>
              <a:rPr lang="es-ES_tradnl" dirty="0" smtClean="0">
                <a:latin typeface="Arial Black"/>
                <a:cs typeface="Arial Black"/>
              </a:rPr>
              <a:t>muy tarde</a:t>
            </a:r>
            <a:endParaRPr lang="es-ES_tradnl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66368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49624"/>
            <a:ext cx="7570787" cy="1411941"/>
          </a:xfrm>
        </p:spPr>
        <p:txBody>
          <a:bodyPr/>
          <a:lstStyle/>
          <a:p>
            <a:r>
              <a:rPr lang="es-ES_tradnl" dirty="0" smtClean="0"/>
              <a:t>El vocabulario CR3</a:t>
            </a:r>
            <a:endParaRPr lang="es-ES_tradnl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200" y="1879600"/>
            <a:ext cx="2641600" cy="3086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6577" y="831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2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Parte III de la lectura p 40 y preguntas</a:t>
            </a:r>
          </a:p>
          <a:p>
            <a:pPr marL="0" indent="0">
              <a:buNone/>
            </a:pPr>
            <a:r>
              <a:rPr lang="es-ES_tradnl" dirty="0" smtClean="0"/>
              <a:t>La religi</a:t>
            </a:r>
            <a:r>
              <a:rPr lang="es-ES_tradnl" dirty="0" smtClean="0"/>
              <a:t>ón en Hispanoamérica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50050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545</Words>
  <Application>Microsoft Macintosh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Infusion</vt:lpstr>
      <vt:lpstr>Microsoft Word Document</vt:lpstr>
      <vt:lpstr>martes, el 5 junio de 2018</vt:lpstr>
      <vt:lpstr>PowerPoint Presentation</vt:lpstr>
      <vt:lpstr>  Situaciones: Escribe una frase usando la formula del subjuntivo para dar un deseo, una emoción consejo,  una petición, una recomendación, un dudo (incertidumbre), o expresión con Ojalá a las personas en cada situación. </vt:lpstr>
      <vt:lpstr>Subjuntivo, indicativo o infinitivo. Escriba la forma correcta del verbo usando el presente de     subjuntivo, el presente de indicativo o el infinitivo.  </vt:lpstr>
      <vt:lpstr>Escribe DESEOS para estas personas en estas tarjetas</vt:lpstr>
      <vt:lpstr>Acabas de llagar de un día muy largo de la escuela y encuentras una nota de tus padres que manda que hagas muchas cosas.  Cambia los mandatos informales (tú) a frases con el subjuntivo para ser más suaves y expresa deseos, esperanzas y recomendaciones.  Modelo:   Limpia la cocina   Queremos que limpies la cocina     </vt:lpstr>
      <vt:lpstr>Acabas de llagar de un día muy largo de la escuela y encuentras una nota de tus padres que manda que hagas muchas cosas.  Cambia los mandatos informales (tú) a frases con el subjuntivo para ser más suaves y expresa deseos, esperanzas y recomendaciones.  Modelo:   Limpia la cocina   Queremos que limpies la cocina     </vt:lpstr>
      <vt:lpstr>El vocabulario CR3</vt:lpstr>
      <vt:lpstr>Tarea:</vt:lpstr>
    </vt:vector>
  </TitlesOfParts>
  <Company>Ann Arbor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lunes, el 4 de junio  de 2018</dc:title>
  <dc:creator>ITD</dc:creator>
  <cp:lastModifiedBy>ITD</cp:lastModifiedBy>
  <cp:revision>7</cp:revision>
  <dcterms:created xsi:type="dcterms:W3CDTF">2018-06-04T14:41:45Z</dcterms:created>
  <dcterms:modified xsi:type="dcterms:W3CDTF">2018-06-05T18:37:38Z</dcterms:modified>
</cp:coreProperties>
</file>