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6/4/18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6/4/18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6/4/18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5UlcJ479pFc&amp;t=154s" TargetMode="External"/><Relationship Id="rId3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quizlet.com/_3im6uh" TargetMode="External"/><Relationship Id="rId3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400" dirty="0" smtClean="0"/>
              <a:t>lunes, el 4 de junio  de 2018</a:t>
            </a:r>
            <a:endParaRPr lang="es-ES_tradnl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diarios</a:t>
            </a:r>
            <a:endParaRPr lang="en-US" dirty="0" smtClean="0"/>
          </a:p>
          <a:p>
            <a:r>
              <a:rPr lang="en-US" dirty="0" err="1" smtClean="0"/>
              <a:t>Repaso</a:t>
            </a:r>
            <a:r>
              <a:rPr lang="en-US" dirty="0" smtClean="0"/>
              <a:t> de </a:t>
            </a:r>
            <a:r>
              <a:rPr lang="en-US" dirty="0" err="1" smtClean="0"/>
              <a:t>tarea</a:t>
            </a:r>
            <a:endParaRPr lang="en-US" dirty="0" smtClean="0"/>
          </a:p>
          <a:p>
            <a:r>
              <a:rPr lang="en-US" dirty="0" smtClean="0"/>
              <a:t>Juan Diego</a:t>
            </a:r>
          </a:p>
          <a:p>
            <a:r>
              <a:rPr lang="en-US" dirty="0" err="1" smtClean="0"/>
              <a:t>Pr</a:t>
            </a:r>
            <a:r>
              <a:rPr lang="en-US" dirty="0" err="1" smtClean="0"/>
              <a:t>áctica</a:t>
            </a:r>
            <a:r>
              <a:rPr lang="en-US" dirty="0" smtClean="0"/>
              <a:t> del </a:t>
            </a:r>
            <a:r>
              <a:rPr lang="en-US" dirty="0" err="1" smtClean="0"/>
              <a:t>subjuntivo</a:t>
            </a:r>
            <a:endParaRPr lang="en-US" dirty="0" smtClean="0"/>
          </a:p>
          <a:p>
            <a:r>
              <a:rPr lang="en-US" dirty="0" err="1" smtClean="0"/>
              <a:t>Vocabulario</a:t>
            </a:r>
            <a:r>
              <a:rPr lang="en-US" dirty="0" smtClean="0"/>
              <a:t> – Parte 2 CR3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89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311773"/>
            <a:ext cx="7570787" cy="1411941"/>
          </a:xfrm>
        </p:spPr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Escribamos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Escribe por 3 minutos sobre la pregunta que sigue.</a:t>
            </a:r>
          </a:p>
          <a:p>
            <a:r>
              <a:rPr lang="es-ES_tradnl" dirty="0" smtClean="0"/>
              <a:t>Luego vas a compartir con un/a compa</a:t>
            </a:r>
            <a:r>
              <a:rPr lang="es-ES_tradnl" dirty="0" smtClean="0"/>
              <a:t>ñero/a y después con la clase.</a:t>
            </a:r>
          </a:p>
          <a:p>
            <a:pPr marL="0" indent="0">
              <a:buNone/>
            </a:pPr>
            <a:r>
              <a:rPr lang="es-ES_tradnl" b="1" dirty="0" smtClean="0"/>
              <a:t>¿Se debe tener una separación estricta entre el     </a:t>
            </a:r>
            <a:br>
              <a:rPr lang="es-ES_tradnl" b="1" dirty="0" smtClean="0"/>
            </a:br>
            <a:r>
              <a:rPr lang="es-ES_tradnl" b="1" dirty="0" smtClean="0"/>
              <a:t>   gobierno y la religión?</a:t>
            </a: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191064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Repaso</a:t>
            </a:r>
            <a:r>
              <a:rPr lang="en-US" dirty="0" smtClean="0"/>
              <a:t> de la </a:t>
            </a:r>
            <a:r>
              <a:rPr lang="en-US" dirty="0" err="1" smtClean="0"/>
              <a:t>tarea</a:t>
            </a:r>
            <a:endParaRPr lang="en-US" dirty="0"/>
          </a:p>
        </p:txBody>
      </p:sp>
      <p:pic>
        <p:nvPicPr>
          <p:cNvPr id="6" name="Picture 5" descr="Screen Shot 2018-06-04 at 6.45.0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00" y="2311400"/>
            <a:ext cx="7587384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993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345639"/>
            <a:ext cx="7570787" cy="1411941"/>
          </a:xfrm>
        </p:spPr>
        <p:txBody>
          <a:bodyPr/>
          <a:lstStyle/>
          <a:p>
            <a:r>
              <a:rPr lang="en-US" dirty="0" smtClean="0"/>
              <a:t>Juan Diego</a:t>
            </a:r>
            <a:endParaRPr lang="en-US" dirty="0"/>
          </a:p>
        </p:txBody>
      </p:sp>
      <p:pic>
        <p:nvPicPr>
          <p:cNvPr id="5" name="Picture 4" descr="Screen Shot 2018-06-04 at 7.19.32 AM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243666"/>
            <a:ext cx="57785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300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349624"/>
            <a:ext cx="7570787" cy="1411941"/>
          </a:xfrm>
        </p:spPr>
        <p:txBody>
          <a:bodyPr/>
          <a:lstStyle/>
          <a:p>
            <a:r>
              <a:rPr lang="es-ES_tradnl" dirty="0" smtClean="0"/>
              <a:t>Pr</a:t>
            </a:r>
            <a:r>
              <a:rPr lang="es-ES_tradnl" dirty="0" smtClean="0"/>
              <a:t>áctica del subjuntivo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8 del </a:t>
            </a:r>
            <a:r>
              <a:rPr lang="en-US" dirty="0" err="1" smtClean="0"/>
              <a:t>paquete</a:t>
            </a:r>
            <a:r>
              <a:rPr lang="en-US" dirty="0" smtClean="0"/>
              <a:t> del </a:t>
            </a:r>
            <a:r>
              <a:rPr lang="en-US" dirty="0" err="1" smtClean="0"/>
              <a:t>subjuntivo</a:t>
            </a:r>
            <a:r>
              <a:rPr lang="en-US" dirty="0" smtClean="0"/>
              <a:t> (top only)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37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527050" y="1452282"/>
            <a:ext cx="8216900" cy="4647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s-ES_tradnl" sz="1200" dirty="0" smtClean="0"/>
              <a:t>Ellos __________________</a:t>
            </a:r>
            <a:r>
              <a:rPr lang="es-ES_tradnl" sz="1200" dirty="0"/>
              <a:t>(querer) </a:t>
            </a:r>
            <a:r>
              <a:rPr lang="es-ES_tradnl" sz="1200" b="1" dirty="0" smtClean="0"/>
              <a:t>_________ </a:t>
            </a:r>
            <a:r>
              <a:rPr lang="es-ES_tradnl" sz="1200" dirty="0"/>
              <a:t>yo me </a:t>
            </a:r>
            <a:r>
              <a:rPr lang="es-ES_tradnl" sz="1200" dirty="0" smtClean="0"/>
              <a:t>___________________ </a:t>
            </a:r>
            <a:r>
              <a:rPr lang="es-ES_tradnl" sz="1200" dirty="0"/>
              <a:t>(quedar) </a:t>
            </a:r>
            <a:r>
              <a:rPr lang="es-ES_tradnl" sz="1200" dirty="0" smtClean="0"/>
              <a:t>aquí.</a:t>
            </a:r>
            <a:endParaRPr lang="en-US" sz="1200" dirty="0"/>
          </a:p>
          <a:p>
            <a:r>
              <a:rPr lang="es-ES_tradnl" sz="1200" dirty="0"/>
              <a:t> </a:t>
            </a:r>
            <a:endParaRPr lang="en-US" sz="1200" dirty="0"/>
          </a:p>
          <a:p>
            <a:pPr marL="228600" indent="-228600">
              <a:buAutoNum type="arabicPeriod" startAt="2"/>
            </a:pPr>
            <a:r>
              <a:rPr lang="es-ES_tradnl" sz="1200" dirty="0" smtClean="0"/>
              <a:t>Le ___________________</a:t>
            </a:r>
            <a:r>
              <a:rPr lang="es-ES_tradnl" sz="1200" dirty="0"/>
              <a:t>(recomendar –yo)  a Juan </a:t>
            </a:r>
            <a:r>
              <a:rPr lang="es-ES_tradnl" sz="1200" b="1" dirty="0" smtClean="0"/>
              <a:t>________</a:t>
            </a:r>
            <a:r>
              <a:rPr lang="es-ES_tradnl" sz="1200" dirty="0" smtClean="0"/>
              <a:t>   ______________ </a:t>
            </a:r>
            <a:r>
              <a:rPr lang="es-ES_tradnl" sz="1200" dirty="0"/>
              <a:t>(ser) </a:t>
            </a:r>
            <a:r>
              <a:rPr lang="es-ES_tradnl" sz="1200" dirty="0"/>
              <a:t>buen estudiante. </a:t>
            </a:r>
            <a:endParaRPr lang="en-US" sz="1200" dirty="0"/>
          </a:p>
          <a:p>
            <a:r>
              <a:rPr lang="es-ES_tradnl" sz="1200" dirty="0" smtClean="0"/>
              <a:t> </a:t>
            </a:r>
            <a:endParaRPr lang="en-US" sz="1200" dirty="0"/>
          </a:p>
          <a:p>
            <a:r>
              <a:rPr lang="es-ES_tradnl" sz="1200" dirty="0"/>
              <a:t>3.  El profesor _____________________(querer)  </a:t>
            </a:r>
            <a:r>
              <a:rPr lang="es-ES_tradnl" sz="1200" b="1" dirty="0"/>
              <a:t>___________ </a:t>
            </a:r>
            <a:r>
              <a:rPr lang="es-ES_tradnl" sz="1200" dirty="0"/>
              <a:t>nosotros _____________________________ (llegar) </a:t>
            </a:r>
            <a:endParaRPr lang="en-US" sz="1200" dirty="0"/>
          </a:p>
          <a:p>
            <a:r>
              <a:rPr lang="es-ES_tradnl" sz="1200" dirty="0"/>
              <a:t>    a tiempo. </a:t>
            </a:r>
            <a:endParaRPr lang="en-US" sz="1200" dirty="0"/>
          </a:p>
          <a:p>
            <a:r>
              <a:rPr lang="es-ES_tradnl" sz="800" dirty="0"/>
              <a:t> </a:t>
            </a:r>
            <a:endParaRPr lang="en-US" sz="800" dirty="0"/>
          </a:p>
          <a:p>
            <a:r>
              <a:rPr lang="es-ES_tradnl" sz="1200" dirty="0"/>
              <a:t>4.  Es importante </a:t>
            </a:r>
            <a:r>
              <a:rPr lang="es-ES_tradnl" sz="1200" b="1" dirty="0"/>
              <a:t>___________</a:t>
            </a:r>
            <a:r>
              <a:rPr lang="es-ES_tradnl" sz="1200" dirty="0"/>
              <a:t> tú ______________________ (buscar) toda la información en la biblioteca. </a:t>
            </a:r>
            <a:endParaRPr lang="en-US" sz="1200" dirty="0"/>
          </a:p>
          <a:p>
            <a:r>
              <a:rPr lang="es-ES_tradnl" sz="1200" dirty="0"/>
              <a:t> </a:t>
            </a:r>
            <a:endParaRPr lang="en-US" sz="1200" dirty="0"/>
          </a:p>
          <a:p>
            <a:r>
              <a:rPr lang="es-ES_tradnl" sz="1200" dirty="0"/>
              <a:t>5.  _______________________(querer –nosotros)   </a:t>
            </a:r>
            <a:r>
              <a:rPr lang="es-ES_tradnl" sz="1200" b="1" dirty="0"/>
              <a:t>___________</a:t>
            </a:r>
            <a:r>
              <a:rPr lang="es-ES_tradnl" sz="1200" dirty="0"/>
              <a:t>vosotras ___________________________ </a:t>
            </a:r>
            <a:endParaRPr lang="en-US" sz="1200" dirty="0"/>
          </a:p>
          <a:p>
            <a:r>
              <a:rPr lang="es-ES_tradnl" sz="1200" dirty="0"/>
              <a:t>    (conocer) bien la ciudad de Madrid. </a:t>
            </a:r>
            <a:endParaRPr lang="en-US" sz="1200" dirty="0"/>
          </a:p>
          <a:p>
            <a:r>
              <a:rPr lang="es-ES_tradnl" sz="1200" dirty="0"/>
              <a:t> </a:t>
            </a:r>
            <a:endParaRPr lang="en-US" sz="800" dirty="0"/>
          </a:p>
          <a:p>
            <a:r>
              <a:rPr lang="es-ES_tradnl" sz="1200" dirty="0"/>
              <a:t>6.  La madre les ____________________(decir)   a sus hijos </a:t>
            </a:r>
            <a:r>
              <a:rPr lang="es-ES_tradnl" sz="1200" b="1" dirty="0"/>
              <a:t>___________</a:t>
            </a:r>
            <a:r>
              <a:rPr lang="es-ES_tradnl" sz="1200" dirty="0"/>
              <a:t> no __________________________ </a:t>
            </a:r>
            <a:endParaRPr lang="en-US" sz="1200" dirty="0"/>
          </a:p>
          <a:p>
            <a:r>
              <a:rPr lang="es-ES_tradnl" sz="1200" dirty="0"/>
              <a:t>     (hacer) tanto ruido en la iglesia. </a:t>
            </a:r>
            <a:endParaRPr lang="en-US" sz="1200" dirty="0"/>
          </a:p>
          <a:p>
            <a:r>
              <a:rPr lang="es-ES_tradnl" sz="1200" dirty="0"/>
              <a:t> </a:t>
            </a:r>
            <a:endParaRPr lang="en-US" sz="1200" dirty="0"/>
          </a:p>
          <a:p>
            <a:r>
              <a:rPr lang="es-ES_tradnl" sz="1200" dirty="0"/>
              <a:t>7.  Es necesario </a:t>
            </a:r>
            <a:r>
              <a:rPr lang="es-ES_tradnl" sz="1200" b="1" dirty="0"/>
              <a:t>___________</a:t>
            </a:r>
            <a:r>
              <a:rPr lang="es-ES_tradnl" sz="1200" dirty="0"/>
              <a:t> Ud. ______________________________ (dormir) ocho horas. </a:t>
            </a:r>
            <a:endParaRPr lang="en-US" sz="1200" dirty="0"/>
          </a:p>
          <a:p>
            <a:r>
              <a:rPr lang="es-ES_tradnl" sz="1200" dirty="0"/>
              <a:t> </a:t>
            </a:r>
            <a:endParaRPr lang="en-US" sz="1200" dirty="0"/>
          </a:p>
          <a:p>
            <a:r>
              <a:rPr lang="es-ES_tradnl" sz="1200" dirty="0"/>
              <a:t>8.  ___________________________(recomendar-yo)  </a:t>
            </a:r>
            <a:r>
              <a:rPr lang="es-ES_tradnl" sz="1200" b="1" dirty="0"/>
              <a:t>___________</a:t>
            </a:r>
            <a:r>
              <a:rPr lang="es-ES_tradnl" sz="1200" dirty="0"/>
              <a:t> los estudiantes __________________________   </a:t>
            </a:r>
            <a:endParaRPr lang="en-US" sz="1200" dirty="0"/>
          </a:p>
          <a:p>
            <a:r>
              <a:rPr lang="es-ES_tradnl" sz="1200" dirty="0"/>
              <a:t>   (vivir) en España un año. </a:t>
            </a:r>
            <a:endParaRPr lang="en-US" sz="1200" dirty="0"/>
          </a:p>
          <a:p>
            <a:r>
              <a:rPr lang="es-ES_tradnl" sz="1200" dirty="0"/>
              <a:t> </a:t>
            </a:r>
            <a:endParaRPr lang="en-US" sz="1200" dirty="0"/>
          </a:p>
          <a:p>
            <a:r>
              <a:rPr lang="es-ES_tradnl" sz="1200" dirty="0"/>
              <a:t>9.  Mi hija_____________________(querer)   </a:t>
            </a:r>
            <a:r>
              <a:rPr lang="es-ES_tradnl" sz="1200" b="1" dirty="0"/>
              <a:t>___________ </a:t>
            </a:r>
            <a:r>
              <a:rPr lang="es-ES_tradnl" sz="1200" dirty="0"/>
              <a:t> yo le ________________________ (dar) al niño una </a:t>
            </a:r>
            <a:endParaRPr lang="en-US" sz="1200" dirty="0"/>
          </a:p>
          <a:p>
            <a:r>
              <a:rPr lang="es-ES_tradnl" sz="1200" dirty="0"/>
              <a:t>     pelota. </a:t>
            </a:r>
            <a:endParaRPr lang="en-US" sz="1200" dirty="0"/>
          </a:p>
          <a:p>
            <a:r>
              <a:rPr lang="es-ES_tradnl" sz="1200" dirty="0"/>
              <a:t> </a:t>
            </a:r>
            <a:endParaRPr lang="en-US" sz="1200" dirty="0"/>
          </a:p>
          <a:p>
            <a:r>
              <a:rPr lang="es-ES_tradnl" sz="1200" dirty="0"/>
              <a:t>10.  Te ____________________________(aconsejar –yo)   </a:t>
            </a:r>
            <a:r>
              <a:rPr lang="es-ES_tradnl" sz="1200" b="1" dirty="0"/>
              <a:t>___________ </a:t>
            </a:r>
            <a:r>
              <a:rPr lang="es-ES_tradnl" sz="1200" dirty="0"/>
              <a:t> ____________________________ (traer) </a:t>
            </a:r>
            <a:endParaRPr lang="en-US" sz="1200" dirty="0"/>
          </a:p>
          <a:p>
            <a:r>
              <a:rPr lang="es-ES_tradnl" sz="1200" dirty="0"/>
              <a:t>        mucho dinero a Cedar Point.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778000" y="3481324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dice</a:t>
            </a:r>
            <a:endParaRPr lang="es-ES_tradnl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0100" y="1352296"/>
            <a:ext cx="8001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que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83100" y="1352296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qued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e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3150" y="1733296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recomiendo</a:t>
            </a:r>
            <a:endParaRPr lang="es-ES_tradnl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35450" y="1695196"/>
            <a:ext cx="8001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que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7500" y="1733296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se</a:t>
            </a:r>
            <a:r>
              <a:rPr lang="es-ES_tradnl" dirty="0">
                <a:solidFill>
                  <a:srgbClr val="FF0000"/>
                </a:solidFill>
                <a:latin typeface="Arial Black"/>
                <a:cs typeface="Arial Black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78000" y="2145792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quiere</a:t>
            </a:r>
            <a:endParaRPr lang="es-ES_tradnl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83000" y="2145792"/>
            <a:ext cx="8001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que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5100" y="2114296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olidFill>
                  <a:srgbClr val="0000FF"/>
                </a:solidFill>
                <a:latin typeface="Arial Black"/>
                <a:cs typeface="Arial Black"/>
              </a:rPr>
              <a:t>l</a:t>
            </a:r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le</a:t>
            </a:r>
            <a:r>
              <a:rPr lang="es-ES_tradnl" b="1" dirty="0" smtClean="0">
                <a:solidFill>
                  <a:srgbClr val="008000"/>
                </a:solidFill>
                <a:latin typeface="Arial Black"/>
                <a:cs typeface="Arial Black"/>
              </a:rPr>
              <a:t>gue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mos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41500" y="2627884"/>
            <a:ext cx="8001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que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500" y="262128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bus</a:t>
            </a:r>
            <a:r>
              <a:rPr lang="es-ES_tradnl" b="1" dirty="0" smtClean="0">
                <a:solidFill>
                  <a:srgbClr val="008000"/>
                </a:solidFill>
                <a:latin typeface="Arial Black"/>
                <a:cs typeface="Arial Black"/>
              </a:rPr>
              <a:t>que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s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9000" y="2911856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Queremos</a:t>
            </a:r>
            <a:endParaRPr lang="es-ES_tradnl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35400" y="2891028"/>
            <a:ext cx="8001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que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45100" y="2891028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>
                <a:solidFill>
                  <a:srgbClr val="0000FF"/>
                </a:solidFill>
                <a:latin typeface="Arial Black"/>
                <a:cs typeface="Arial Black"/>
              </a:rPr>
              <a:t>conoc</a:t>
            </a:r>
            <a:r>
              <a:rPr lang="es-ES_tradnl" dirty="0" err="1" smtClean="0">
                <a:solidFill>
                  <a:srgbClr val="FF0000"/>
                </a:solidFill>
                <a:latin typeface="Arial Black"/>
                <a:cs typeface="Arial Black"/>
              </a:rPr>
              <a:t>áis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87500" y="1358392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quieren</a:t>
            </a:r>
            <a:endParaRPr lang="es-ES_tradnl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83100" y="3502152"/>
            <a:ext cx="8001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que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35600" y="351028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ha</a:t>
            </a:r>
            <a:r>
              <a:rPr lang="es-ES_tradnl" b="1" dirty="0" smtClean="0">
                <a:solidFill>
                  <a:srgbClr val="008000"/>
                </a:solidFill>
                <a:latin typeface="Arial Black"/>
                <a:cs typeface="Arial Black"/>
              </a:rPr>
              <a:t>g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an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87500" y="4034028"/>
            <a:ext cx="8001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que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8150" y="4034028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d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ue</a:t>
            </a:r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rm</a:t>
            </a:r>
            <a:r>
              <a:rPr lang="es-ES_tradnl" dirty="0">
                <a:solidFill>
                  <a:srgbClr val="FF0000"/>
                </a:solidFill>
                <a:latin typeface="Arial Black"/>
                <a:cs typeface="Arial Black"/>
              </a:rPr>
              <a:t>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73150" y="4415028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olidFill>
                  <a:srgbClr val="0000FF"/>
                </a:solidFill>
                <a:latin typeface="Arial Black"/>
                <a:cs typeface="Arial Black"/>
              </a:rPr>
              <a:t>R</a:t>
            </a:r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ecomiendo</a:t>
            </a:r>
            <a:endParaRPr lang="es-ES_tradnl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89400" y="4415028"/>
            <a:ext cx="8001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que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19800" y="4415028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viv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an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35100" y="4934712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quiere</a:t>
            </a:r>
            <a:endParaRPr lang="es-ES_tradnl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05200" y="5028184"/>
            <a:ext cx="8001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que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67300" y="5023612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d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é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dirty="0" err="1"/>
              <a:t>Formas</a:t>
            </a:r>
            <a:r>
              <a:rPr lang="en-US" sz="2800" b="1" dirty="0"/>
              <a:t> del </a:t>
            </a:r>
            <a:r>
              <a:rPr lang="en-US" sz="2800" b="1" dirty="0" err="1"/>
              <a:t>subjuntivo</a:t>
            </a:r>
            <a:r>
              <a:rPr lang="en-US" sz="2800" b="1" dirty="0"/>
              <a:t>.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 err="1"/>
              <a:t>Usa</a:t>
            </a:r>
            <a:r>
              <a:rPr lang="en-US" sz="2800" dirty="0"/>
              <a:t> la formula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formar</a:t>
            </a:r>
            <a:r>
              <a:rPr lang="en-US" sz="2800" dirty="0"/>
              <a:t> </a:t>
            </a:r>
            <a:r>
              <a:rPr lang="en-US" sz="2800" dirty="0" err="1"/>
              <a:t>las</a:t>
            </a:r>
            <a:r>
              <a:rPr lang="en-US" sz="2800" dirty="0"/>
              <a:t> </a:t>
            </a:r>
            <a:r>
              <a:rPr lang="en-US" sz="2800" dirty="0" err="1"/>
              <a:t>frases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siguen</a:t>
            </a:r>
            <a:r>
              <a:rPr lang="en-US" sz="2800" dirty="0"/>
              <a:t>.   </a:t>
            </a:r>
            <a:r>
              <a:rPr lang="en-US" sz="2800" b="1" i="1" dirty="0"/>
              <a:t>(S</a:t>
            </a:r>
            <a:r>
              <a:rPr lang="en-US" sz="2800" b="1" i="1" baseline="30000" dirty="0"/>
              <a:t>1</a:t>
            </a:r>
            <a:r>
              <a:rPr lang="en-US" sz="2800" b="1" i="1" dirty="0"/>
              <a:t>)  + WV + </a:t>
            </a:r>
            <a:r>
              <a:rPr lang="en-US" sz="2800" b="1" i="1" dirty="0" err="1"/>
              <a:t>que</a:t>
            </a:r>
            <a:r>
              <a:rPr lang="en-US" sz="2800" b="1" i="1" dirty="0"/>
              <a:t> + (S</a:t>
            </a:r>
            <a:r>
              <a:rPr lang="en-US" sz="2800" b="1" i="1" baseline="30000" dirty="0"/>
              <a:t>2</a:t>
            </a:r>
            <a:r>
              <a:rPr lang="en-US" sz="2800" b="1" i="1" dirty="0"/>
              <a:t>) + SV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1073150" y="5487924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aconsejo</a:t>
            </a:r>
            <a:endParaRPr lang="es-ES_tradnl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05300" y="5458968"/>
            <a:ext cx="8001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que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95900" y="5477764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tra</a:t>
            </a:r>
            <a:r>
              <a:rPr lang="es-ES_tradnl" b="1" dirty="0" smtClean="0">
                <a:solidFill>
                  <a:srgbClr val="008000"/>
                </a:solidFill>
                <a:latin typeface="Arial Black"/>
                <a:cs typeface="Arial Black"/>
              </a:rPr>
              <a:t>ig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as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666363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9" grpId="0"/>
      <p:bldP spid="30" grpId="0"/>
      <p:bldP spid="31" grpId="0"/>
      <p:bldP spid="32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349624"/>
            <a:ext cx="7570787" cy="1411941"/>
          </a:xfrm>
        </p:spPr>
        <p:txBody>
          <a:bodyPr/>
          <a:lstStyle/>
          <a:p>
            <a:r>
              <a:rPr lang="es-ES_tradnl" dirty="0" smtClean="0"/>
              <a:t>El vocabulario CR3</a:t>
            </a:r>
            <a:endParaRPr lang="es-ES_tradnl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1200" y="1879600"/>
            <a:ext cx="26416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728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349624"/>
            <a:ext cx="7570787" cy="1411941"/>
          </a:xfrm>
        </p:spPr>
        <p:txBody>
          <a:bodyPr/>
          <a:lstStyle/>
          <a:p>
            <a:r>
              <a:rPr lang="en-US" dirty="0" err="1" smtClean="0"/>
              <a:t>Tarea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</a:t>
            </a:r>
            <a:r>
              <a:rPr lang="en-US" dirty="0" err="1" smtClean="0"/>
              <a:t>ágina</a:t>
            </a:r>
            <a:r>
              <a:rPr lang="en-US" dirty="0" smtClean="0"/>
              <a:t> 9 del </a:t>
            </a:r>
            <a:r>
              <a:rPr lang="en-US" dirty="0" err="1" smtClean="0"/>
              <a:t>paquete</a:t>
            </a:r>
            <a:r>
              <a:rPr lang="en-US" dirty="0" smtClean="0"/>
              <a:t> del </a:t>
            </a:r>
            <a:r>
              <a:rPr lang="en-US" dirty="0" err="1" smtClean="0"/>
              <a:t>subjuntivo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908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139</Words>
  <Application>Microsoft Macintosh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Infusion</vt:lpstr>
      <vt:lpstr>lunes, el 4 de junio  de 2018</vt:lpstr>
      <vt:lpstr>¡Escribamos!</vt:lpstr>
      <vt:lpstr>Repaso de la tarea</vt:lpstr>
      <vt:lpstr>Juan Diego</vt:lpstr>
      <vt:lpstr>Práctica del subjuntivo</vt:lpstr>
      <vt:lpstr>Formas del subjuntivo.  Usa la formula para formar las frases que siguen.   (S1)  + WV + que + (S2) + SV</vt:lpstr>
      <vt:lpstr>El vocabulario CR3</vt:lpstr>
      <vt:lpstr>Tarea:</vt:lpstr>
    </vt:vector>
  </TitlesOfParts>
  <Company>Ann Arbor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lunes, el 4 de junio  de 2018</dc:title>
  <dc:creator>ITD</dc:creator>
  <cp:lastModifiedBy>ITD</cp:lastModifiedBy>
  <cp:revision>1</cp:revision>
  <dcterms:created xsi:type="dcterms:W3CDTF">2018-06-04T14:41:45Z</dcterms:created>
  <dcterms:modified xsi:type="dcterms:W3CDTF">2018-06-04T14:48:14Z</dcterms:modified>
</cp:coreProperties>
</file>