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3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713"/>
  </p:normalViewPr>
  <p:slideViewPr>
    <p:cSldViewPr snapToGrid="0" snapToObjects="1">
      <p:cViewPr varScale="1">
        <p:scale>
          <a:sx n="104" d="100"/>
          <a:sy n="104" d="100"/>
        </p:scale>
        <p:origin x="24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10D3-337E-1042-AF58-D82732BDF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09C52-3C12-9B4C-B401-369A1F855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4A435-6464-824D-BC7B-F5C5A07D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8B55-4129-C74F-B8C0-6F07C205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7F079-7607-AC49-8AF1-E6FB069D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8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D2BB-5713-D548-8D37-8777E0BF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BA912-DF7E-9349-8685-18544B197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25A2-D362-644D-9C98-8D7035FE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DB6D-62F5-9046-A565-56D9FF6A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5CDF-7AB3-4748-84CB-EC51DD94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5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CCB04B-8D72-C544-87D6-BB9745A30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77DE0-B88B-FF4E-A252-B9D224B75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4502-2209-C146-8E12-02A688CDB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722CA-0C48-5349-B90C-B147BB5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71177-D127-8549-A16C-CD5AFE9D4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1456-6D37-C44D-8986-0DDA14A82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44AE-328E-5C49-8CD2-05A84A0C4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90121-E829-1845-84D0-F886E44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9E1C1-002D-BE44-AA11-9DFD7351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29F8A-F8C4-194D-9D01-1C0B0EC6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53FB5-87FE-4E41-9AF0-1A53D6F2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40518-A550-864F-9BC6-7D8F4BDD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65927-9878-E04D-B9F7-BC47EDC0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6530F-DB7C-8D49-809B-BB42BE30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43A1-660F-354F-A463-A185A277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B6486-5504-0B44-8414-ABB9F71F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3D29E-0E79-4B4D-B865-3171F9DFE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584F3-4A1B-E345-9051-0E41ACCA7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F9BD2-C0A0-5E4B-9F8E-BB3EB347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73590-252E-8049-BFA0-AD404E0D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B2602-9ED9-6A48-8355-28C76175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8F96-D82F-634F-903C-0D0324EC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98256-5E83-414F-BEFF-C7254E09D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7852-5E5E-F54A-B522-A00DFCD05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3AC03-FCCE-EA49-B3AD-F8378925A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A9764-D52B-DE42-98E9-747D13D90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59D31F-5975-F245-B0AC-962A42B5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94DE9-8AAA-9C49-A846-9E937CECD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F17F48-AD72-244A-B208-E2537671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4F85-259F-0E47-B8E3-3CAB90F7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535FD-42ED-4741-89A4-DCE46CF4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23403-A8DD-1144-9F9E-DD354BA5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2AAF5-70C6-3A48-8412-A81613014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C21C8-6755-5C4E-A2F3-F5F0F4C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260DF-5EBA-E644-B7A1-A172B81A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1A4C3-57AF-BF4D-B973-1751A0A22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7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FD9A-0A4E-794F-8A43-62051A0B9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87F-97BA-DC48-8BB9-5317E677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A7DCB-41ED-1742-B351-2E08F289F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3458A-90B7-8448-B5C1-3505553D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5E415-A43B-1B43-AA46-C7152390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0A50A-52F7-254C-8870-58C02187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9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4CD6-D601-6345-953C-E2234C6E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F5761-32EB-5E43-93B3-D8EA0F3EB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0FB49-6F94-8F4C-9CD6-395634726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1A93C-61A9-7B46-A78E-3B4F666CA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03703-3C47-EC49-AD4B-E20B5B66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D54C0-4922-814D-A1F7-906C3C8C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0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E0BFC-C98E-B24B-85EA-B80D9D19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27215-DE59-3042-999D-DC91E741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C3798-4158-884A-A976-CDE29627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04FB-CB07-BE4E-B714-A3FCEF9A6845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A773-B7C8-D04F-B338-E7805752C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94FE3-3134-5046-89A4-55A15C48E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B5F2-E97B-6643-AE62-6C826F10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3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file:///Users/ledererp/Desktop/Reto%20%20-%20hacer%205%20forms%20.pptx#-1,1,Pr&#225;ctica del RET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q0WdPFHk9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q0WdPFHk9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75DB-A585-4849-B56E-19A68397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miércoles</a:t>
            </a:r>
            <a:r>
              <a:rPr lang="en-US" dirty="0"/>
              <a:t>, el  5 de </a:t>
            </a:r>
            <a:r>
              <a:rPr lang="en-US" dirty="0" err="1"/>
              <a:t>junio</a:t>
            </a:r>
            <a:r>
              <a:rPr lang="en-US" dirty="0"/>
              <a:t> de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08EE-BD8D-D34B-9F47-9BB5BA66B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/>
              <a:t>Reto de verbos</a:t>
            </a:r>
          </a:p>
          <a:p>
            <a:r>
              <a:rPr lang="es-ES_tradnl" sz="3200" dirty="0"/>
              <a:t>Práctica de escuchar</a:t>
            </a:r>
          </a:p>
          <a:p>
            <a:r>
              <a:rPr lang="es-ES_tradnl" sz="3200" dirty="0"/>
              <a:t>Práctica de habla</a:t>
            </a:r>
          </a:p>
          <a:p>
            <a:r>
              <a:rPr lang="es-ES_tradnl" sz="3200" dirty="0"/>
              <a:t>Los </a:t>
            </a:r>
            <a:r>
              <a:rPr lang="es-ES_tradnl" sz="3200" dirty="0" err="1"/>
              <a:t>DOP’s</a:t>
            </a:r>
            <a:r>
              <a:rPr lang="es-ES_tradnl" sz="3200" dirty="0"/>
              <a:t> con dos verbos</a:t>
            </a:r>
          </a:p>
          <a:p>
            <a:pPr marL="0" indent="0">
              <a:buNone/>
            </a:pPr>
            <a:endParaRPr lang="es-ES_tradnl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D0FC3A-D058-8148-9BEC-9DD69CD74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458" y="1471689"/>
            <a:ext cx="3831887" cy="521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4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5AE6-38D9-DB45-A3F1-265C72EA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Reto</a:t>
            </a:r>
            <a:r>
              <a:rPr lang="en-US" dirty="0"/>
              <a:t> de </a:t>
            </a:r>
            <a:r>
              <a:rPr lang="en-US" dirty="0" err="1"/>
              <a:t>verbos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7F541-E70B-284B-8985-217FBA2C8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Escribe la </a:t>
            </a:r>
            <a:r>
              <a:rPr lang="en-US" dirty="0" err="1"/>
              <a:t>conjugacion</a:t>
            </a:r>
            <a:r>
              <a:rPr lang="en-US" dirty="0"/>
              <a:t> y la </a:t>
            </a:r>
            <a:r>
              <a:rPr lang="en-US" dirty="0" err="1"/>
              <a:t>traducción</a:t>
            </a:r>
            <a:r>
              <a:rPr lang="en-US" dirty="0"/>
              <a:t> del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según</a:t>
            </a:r>
            <a:r>
              <a:rPr lang="en-US" dirty="0"/>
              <a:t> el </a:t>
            </a:r>
            <a:r>
              <a:rPr lang="en-US" dirty="0" err="1"/>
              <a:t>sujeto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hlinkClick r:id="rId2" action="ppaction://hlinkpres?slideindex=1&amp;slidetitle=Práctica del RETO"/>
            <a:extLst>
              <a:ext uri="{FF2B5EF4-FFF2-40B4-BE49-F238E27FC236}">
                <a16:creationId xmlns:a16="http://schemas.microsoft.com/office/drawing/2014/main" id="{CD51FE52-EFBC-1E4A-97E1-474BBF1F1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220" y="30099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5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0E72-49B8-314D-A310-D3CC3D49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211016"/>
            <a:ext cx="11060723" cy="10199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b="1" dirty="0" err="1"/>
              <a:t>Pausas</a:t>
            </a:r>
            <a:r>
              <a:rPr lang="en-US" b="1" dirty="0"/>
              <a:t> </a:t>
            </a:r>
            <a:r>
              <a:rPr lang="en-US" b="1" dirty="0" err="1"/>
              <a:t>activas</a:t>
            </a:r>
            <a:r>
              <a:rPr lang="en-US" b="1" dirty="0"/>
              <a:t> (4:13)   </a:t>
            </a:r>
            <a:br>
              <a:rPr lang="en-US" b="1" dirty="0"/>
            </a:br>
            <a:r>
              <a:rPr lang="en-US" u="sng" dirty="0">
                <a:hlinkClick r:id="rId2"/>
              </a:rPr>
              <a:t>https://www.youtube.com/watch?v=fq0WdPFHk9M</a:t>
            </a:r>
            <a:r>
              <a:rPr lang="en-US" dirty="0"/>
              <a:t>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2352-2E3D-FB45-BA2A-51C413FB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6" y="1230923"/>
            <a:ext cx="11060723" cy="5627077"/>
          </a:xfrm>
        </p:spPr>
        <p:txBody>
          <a:bodyPr>
            <a:normAutofit/>
          </a:bodyPr>
          <a:lstStyle/>
          <a:p>
            <a:r>
              <a:rPr lang="en-US" sz="2000" b="1" dirty="0"/>
              <a:t>I. </a:t>
            </a:r>
            <a:r>
              <a:rPr lang="en-US" sz="2000" b="1" u="sng" dirty="0"/>
              <a:t>Key Words</a:t>
            </a:r>
            <a:r>
              <a:rPr lang="en-US" sz="2000" b="1" dirty="0"/>
              <a:t>: </a:t>
            </a:r>
            <a:r>
              <a:rPr lang="es-ES_tradnl" i="1" dirty="0"/>
              <a:t>Escoge la palabra en español para representar cada palabra en inglés. Están en orden pero algunos están en el video más de una vez</a:t>
            </a:r>
            <a:r>
              <a:rPr lang="en-US" i="1" dirty="0"/>
              <a:t>. (</a:t>
            </a:r>
            <a:r>
              <a:rPr lang="en-US" dirty="0"/>
              <a:t>Choose the best Spanish word to represent each English word. They are in order, but some appear in the video more than once).</a:t>
            </a:r>
          </a:p>
          <a:p>
            <a:pPr marL="0" indent="0">
              <a:buNone/>
            </a:pPr>
            <a:r>
              <a:rPr lang="en-US" sz="2400" dirty="0"/>
              <a:t>1.  I</a:t>
            </a:r>
            <a:r>
              <a:rPr lang="en-US" sz="2400" b="1" dirty="0"/>
              <a:t> </a:t>
            </a:r>
            <a:r>
              <a:rPr lang="en-US" sz="2400" dirty="0"/>
              <a:t>breathe in, inhale=   a.   </a:t>
            </a:r>
            <a:r>
              <a:rPr lang="en-US" sz="2400" dirty="0" err="1"/>
              <a:t>respiro</a:t>
            </a:r>
            <a:r>
              <a:rPr lang="en-US" sz="2400" dirty="0"/>
              <a:t>		b. </a:t>
            </a:r>
            <a:r>
              <a:rPr lang="en-US" sz="2400" dirty="0" err="1"/>
              <a:t>estiro</a:t>
            </a:r>
            <a:r>
              <a:rPr lang="en-US" sz="2400" dirty="0"/>
              <a:t>		c.  </a:t>
            </a:r>
            <a:r>
              <a:rPr lang="en-US" sz="2400" dirty="0" err="1"/>
              <a:t>inspiro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 we change=		   a.  </a:t>
            </a:r>
            <a:r>
              <a:rPr lang="en-US" sz="2400" dirty="0" err="1"/>
              <a:t>cambiamos</a:t>
            </a:r>
            <a:r>
              <a:rPr lang="en-US" sz="2400" dirty="0"/>
              <a:t>	b. </a:t>
            </a:r>
            <a:r>
              <a:rPr lang="en-US" sz="2400" dirty="0" err="1"/>
              <a:t>giramos</a:t>
            </a:r>
            <a:r>
              <a:rPr lang="en-US" sz="2400" dirty="0"/>
              <a:t>		c. </a:t>
            </a:r>
            <a:r>
              <a:rPr lang="en-US" sz="2400" dirty="0" err="1"/>
              <a:t>ponemos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 to press=		   a.  </a:t>
            </a:r>
            <a:r>
              <a:rPr lang="en-US" sz="2400" dirty="0" err="1"/>
              <a:t>presionar</a:t>
            </a:r>
            <a:r>
              <a:rPr lang="en-US" sz="2400" dirty="0"/>
              <a:t> 	b. </a:t>
            </a:r>
            <a:r>
              <a:rPr lang="en-US" sz="2400" dirty="0" err="1"/>
              <a:t>empujar</a:t>
            </a:r>
            <a:r>
              <a:rPr lang="en-US" sz="2400" dirty="0"/>
              <a:t>		c. pulsar</a:t>
            </a:r>
          </a:p>
          <a:p>
            <a:pPr marL="0" indent="0">
              <a:buNone/>
            </a:pPr>
            <a:r>
              <a:rPr lang="en-US" sz="2400" dirty="0"/>
              <a:t>4.  to turn=		</a:t>
            </a:r>
            <a:r>
              <a:rPr lang="es-ES" sz="2400" dirty="0"/>
              <a:t>   a. hacer un circulo</a:t>
            </a:r>
            <a:r>
              <a:rPr lang="en-US" sz="2400" dirty="0"/>
              <a:t>.   </a:t>
            </a:r>
            <a:r>
              <a:rPr lang="es-ES" sz="2400" dirty="0"/>
              <a:t>b. cambiar	           c.   girar </a:t>
            </a:r>
          </a:p>
          <a:p>
            <a:pPr marL="0" indent="0">
              <a:buNone/>
            </a:pPr>
            <a:r>
              <a:rPr lang="en-US" sz="2400" dirty="0"/>
              <a:t>5.  </a:t>
            </a:r>
            <a:r>
              <a:rPr lang="en-US" sz="2400" dirty="0" err="1"/>
              <a:t>sacudir</a:t>
            </a:r>
            <a:r>
              <a:rPr lang="en-US" sz="2400" dirty="0"/>
              <a:t> =		   a.  to dust		 b. to shake		c. to snack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5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0E72-49B8-314D-A310-D3CC3D49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211016"/>
            <a:ext cx="11060723" cy="10199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b="1" dirty="0" err="1"/>
              <a:t>Pausas</a:t>
            </a:r>
            <a:r>
              <a:rPr lang="en-US" b="1" dirty="0"/>
              <a:t> </a:t>
            </a:r>
            <a:r>
              <a:rPr lang="en-US" b="1" dirty="0" err="1"/>
              <a:t>activas</a:t>
            </a:r>
            <a:r>
              <a:rPr lang="en-US" b="1" dirty="0"/>
              <a:t> (4:13)   </a:t>
            </a:r>
            <a:br>
              <a:rPr lang="en-US" b="1" dirty="0"/>
            </a:br>
            <a:r>
              <a:rPr lang="en-US" u="sng" dirty="0">
                <a:hlinkClick r:id="rId2"/>
              </a:rPr>
              <a:t>https://www.youtube.com/watch?v=fq0WdPFHk9M</a:t>
            </a:r>
            <a:r>
              <a:rPr lang="en-US" dirty="0"/>
              <a:t>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2352-2E3D-FB45-BA2A-51C413FB1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6" y="1230923"/>
            <a:ext cx="11060723" cy="5627077"/>
          </a:xfrm>
        </p:spPr>
        <p:txBody>
          <a:bodyPr>
            <a:normAutofit/>
          </a:bodyPr>
          <a:lstStyle/>
          <a:p>
            <a:r>
              <a:rPr lang="en-US" sz="2000" b="1" dirty="0"/>
              <a:t>I. </a:t>
            </a:r>
            <a:r>
              <a:rPr lang="en-US" sz="2000" b="1" u="sng" dirty="0"/>
              <a:t>Key Words</a:t>
            </a:r>
            <a:r>
              <a:rPr lang="en-US" sz="2000" b="1" dirty="0"/>
              <a:t>: </a:t>
            </a:r>
            <a:r>
              <a:rPr lang="es-ES_tradnl" i="1" dirty="0"/>
              <a:t>Escoge la palabra en español para representar cada palabra en inglés. Están en orden pero algunos están en el video más de una vez</a:t>
            </a:r>
            <a:r>
              <a:rPr lang="en-US" i="1" dirty="0"/>
              <a:t>. (</a:t>
            </a:r>
            <a:r>
              <a:rPr lang="en-US" dirty="0"/>
              <a:t>Choose the best Spanish word to represent each English word. They are in order, but some appear in the video more than once).</a:t>
            </a:r>
          </a:p>
          <a:p>
            <a:pPr marL="0" indent="0">
              <a:buNone/>
            </a:pPr>
            <a:r>
              <a:rPr lang="en-US" sz="2400" dirty="0"/>
              <a:t>1.  I</a:t>
            </a:r>
            <a:r>
              <a:rPr lang="en-US" sz="2400" b="1" dirty="0"/>
              <a:t> </a:t>
            </a:r>
            <a:r>
              <a:rPr lang="en-US" sz="2400" dirty="0"/>
              <a:t>breathe in, inhale=   a.   </a:t>
            </a:r>
            <a:r>
              <a:rPr lang="en-US" sz="2400" dirty="0" err="1"/>
              <a:t>respiro</a:t>
            </a:r>
            <a:r>
              <a:rPr lang="en-US" sz="2400" dirty="0"/>
              <a:t>		b. </a:t>
            </a:r>
            <a:r>
              <a:rPr lang="en-US" sz="2400" dirty="0" err="1"/>
              <a:t>estiro</a:t>
            </a:r>
            <a:r>
              <a:rPr lang="en-US" sz="2400" dirty="0"/>
              <a:t>		c.  </a:t>
            </a:r>
            <a:r>
              <a:rPr lang="en-US" sz="2400" dirty="0" err="1"/>
              <a:t>inspiro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 we change=		   a.  </a:t>
            </a:r>
            <a:r>
              <a:rPr lang="en-US" sz="2400" dirty="0" err="1"/>
              <a:t>cambiamos</a:t>
            </a:r>
            <a:r>
              <a:rPr lang="en-US" sz="2400" dirty="0"/>
              <a:t>	b. </a:t>
            </a:r>
            <a:r>
              <a:rPr lang="en-US" sz="2400" dirty="0" err="1"/>
              <a:t>giramos</a:t>
            </a:r>
            <a:r>
              <a:rPr lang="en-US" sz="2400" dirty="0"/>
              <a:t>		c. </a:t>
            </a:r>
            <a:r>
              <a:rPr lang="en-US" sz="2400" dirty="0" err="1"/>
              <a:t>ponemos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 to press=		   a.  </a:t>
            </a:r>
            <a:r>
              <a:rPr lang="en-US" sz="2400" dirty="0" err="1"/>
              <a:t>presionar</a:t>
            </a:r>
            <a:r>
              <a:rPr lang="en-US" sz="2400" dirty="0"/>
              <a:t> 	b. </a:t>
            </a:r>
            <a:r>
              <a:rPr lang="en-US" sz="2400" dirty="0" err="1"/>
              <a:t>empujar</a:t>
            </a:r>
            <a:r>
              <a:rPr lang="en-US" sz="2400" dirty="0"/>
              <a:t>		c.   pulsar</a:t>
            </a:r>
          </a:p>
          <a:p>
            <a:pPr marL="0" indent="0">
              <a:buNone/>
            </a:pPr>
            <a:r>
              <a:rPr lang="en-US" sz="2400" dirty="0"/>
              <a:t>4.  to turn=		</a:t>
            </a:r>
            <a:r>
              <a:rPr lang="es-ES" sz="2400" dirty="0"/>
              <a:t>   a. hacer un circulo</a:t>
            </a:r>
            <a:r>
              <a:rPr lang="en-US" sz="2400" dirty="0"/>
              <a:t>   </a:t>
            </a:r>
            <a:r>
              <a:rPr lang="es-ES" sz="2400" dirty="0"/>
              <a:t>b. cambiar	           c.   girar </a:t>
            </a:r>
          </a:p>
          <a:p>
            <a:pPr marL="0" indent="0">
              <a:buNone/>
            </a:pPr>
            <a:r>
              <a:rPr lang="en-US" sz="2400" dirty="0"/>
              <a:t>5.  </a:t>
            </a:r>
            <a:r>
              <a:rPr lang="en-US" sz="2400" dirty="0" err="1"/>
              <a:t>sacudir</a:t>
            </a:r>
            <a:r>
              <a:rPr lang="en-US" sz="2400" dirty="0"/>
              <a:t> =		   a.  to dust		 b. to shake		c. to snack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99FB5-A55C-2147-92E1-8B7A31B2B8B0}"/>
              </a:ext>
            </a:extLst>
          </p:cNvPr>
          <p:cNvSpPr txBox="1"/>
          <p:nvPr/>
        </p:nvSpPr>
        <p:spPr>
          <a:xfrm>
            <a:off x="3604845" y="2250830"/>
            <a:ext cx="237392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00FD"/>
                </a:solidFill>
                <a:latin typeface="Century Gothic" panose="020B0502020202020204" pitchFamily="34" charset="0"/>
              </a:rPr>
              <a:t>a.  respiro</a:t>
            </a:r>
            <a:endParaRPr lang="en-US" sz="2400" b="1" dirty="0">
              <a:solidFill>
                <a:srgbClr val="0000FD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DF61A1-2E0A-F44B-B978-4725BC5EB50F}"/>
              </a:ext>
            </a:extLst>
          </p:cNvPr>
          <p:cNvSpPr txBox="1"/>
          <p:nvPr/>
        </p:nvSpPr>
        <p:spPr>
          <a:xfrm>
            <a:off x="3578467" y="2712495"/>
            <a:ext cx="25497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00FD"/>
                </a:solidFill>
                <a:latin typeface="Century Gothic" panose="020B0502020202020204" pitchFamily="34" charset="0"/>
              </a:rPr>
              <a:t>a.  cambiamos</a:t>
            </a:r>
            <a:endParaRPr lang="en-US" sz="2400" b="1" dirty="0">
              <a:solidFill>
                <a:srgbClr val="0000F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E88579-0E37-CD4B-AFE3-E5BDAC57A690}"/>
              </a:ext>
            </a:extLst>
          </p:cNvPr>
          <p:cNvSpPr txBox="1"/>
          <p:nvPr/>
        </p:nvSpPr>
        <p:spPr>
          <a:xfrm>
            <a:off x="3516921" y="3174160"/>
            <a:ext cx="25497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00FD"/>
                </a:solidFill>
                <a:latin typeface="Century Gothic" panose="020B0502020202020204" pitchFamily="34" charset="0"/>
              </a:rPr>
              <a:t>a.  presionar</a:t>
            </a:r>
            <a:endParaRPr lang="en-US" sz="2400" b="1" dirty="0">
              <a:solidFill>
                <a:srgbClr val="0000F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8797C-484A-5249-80B9-C930005AFAF4}"/>
              </a:ext>
            </a:extLst>
          </p:cNvPr>
          <p:cNvSpPr txBox="1"/>
          <p:nvPr/>
        </p:nvSpPr>
        <p:spPr>
          <a:xfrm>
            <a:off x="8686799" y="3635825"/>
            <a:ext cx="25497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00FD"/>
                </a:solidFill>
                <a:latin typeface="Century Gothic" panose="020B0502020202020204" pitchFamily="34" charset="0"/>
              </a:rPr>
              <a:t> c.  girar</a:t>
            </a:r>
            <a:endParaRPr lang="en-US" sz="2400" b="1" dirty="0">
              <a:solidFill>
                <a:srgbClr val="0000FD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1A0684-25AC-2545-A670-383A1679082C}"/>
              </a:ext>
            </a:extLst>
          </p:cNvPr>
          <p:cNvSpPr txBox="1"/>
          <p:nvPr/>
        </p:nvSpPr>
        <p:spPr>
          <a:xfrm>
            <a:off x="5978768" y="4323582"/>
            <a:ext cx="254977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rgbClr val="0000FD"/>
                </a:solidFill>
                <a:latin typeface="Century Gothic" panose="020B0502020202020204" pitchFamily="34" charset="0"/>
              </a:rPr>
              <a:t> b.  to </a:t>
            </a:r>
            <a:r>
              <a:rPr lang="es-ES_tradnl" sz="2400" b="1" dirty="0" err="1">
                <a:solidFill>
                  <a:srgbClr val="0000FD"/>
                </a:solidFill>
                <a:latin typeface="Century Gothic" panose="020B0502020202020204" pitchFamily="34" charset="0"/>
              </a:rPr>
              <a:t>shake</a:t>
            </a:r>
            <a:endParaRPr lang="en-US" sz="2400" b="1" dirty="0">
              <a:solidFill>
                <a:srgbClr val="0000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58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BBABE-A48D-1E43-846C-ABDD34EC7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59" y="492721"/>
            <a:ext cx="11150756" cy="5996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</a:t>
            </a:r>
            <a:r>
              <a:rPr lang="en-US" b="1" u="sng" dirty="0"/>
              <a:t>Word recognition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z="2400" dirty="0"/>
              <a:t>In the video, mark which of the following body parts are said. Mark A if it is said in the video or B if it is not. They are in order. </a:t>
            </a:r>
            <a:r>
              <a:rPr lang="en-US" sz="2400" i="1" dirty="0" err="1"/>
              <a:t>En</a:t>
            </a:r>
            <a:r>
              <a:rPr lang="en-US" sz="2400" i="1" dirty="0"/>
              <a:t> el video, </a:t>
            </a:r>
            <a:r>
              <a:rPr lang="en-US" sz="2400" i="1" dirty="0" err="1"/>
              <a:t>escoge</a:t>
            </a:r>
            <a:r>
              <a:rPr lang="en-US" sz="2400" i="1" dirty="0"/>
              <a:t> </a:t>
            </a:r>
            <a:r>
              <a:rPr lang="en-US" sz="2400" i="1" dirty="0" err="1"/>
              <a:t>cuáles</a:t>
            </a:r>
            <a:r>
              <a:rPr lang="en-US" sz="2400" i="1" dirty="0"/>
              <a:t> de las </a:t>
            </a:r>
            <a:r>
              <a:rPr lang="en-US" sz="2400" i="1" dirty="0" err="1"/>
              <a:t>partes</a:t>
            </a:r>
            <a:r>
              <a:rPr lang="en-US" sz="2400" i="1" dirty="0"/>
              <a:t> del </a:t>
            </a:r>
            <a:r>
              <a:rPr lang="en-US" sz="2400" i="1" dirty="0" err="1"/>
              <a:t>cuerpo</a:t>
            </a:r>
            <a:r>
              <a:rPr lang="en-US" sz="2400" i="1" dirty="0"/>
              <a:t> se </a:t>
            </a:r>
            <a:r>
              <a:rPr lang="en-US" sz="2400" i="1" dirty="0" err="1"/>
              <a:t>menciona</a:t>
            </a:r>
            <a:r>
              <a:rPr lang="en-US" sz="2400" i="1" dirty="0"/>
              <a:t>. </a:t>
            </a:r>
            <a:r>
              <a:rPr lang="en-US" sz="2400" i="1" dirty="0" err="1"/>
              <a:t>Escoge</a:t>
            </a:r>
            <a:r>
              <a:rPr lang="en-US" sz="2400" i="1" dirty="0"/>
              <a:t> A </a:t>
            </a:r>
            <a:r>
              <a:rPr lang="en-US" sz="2400" i="1" dirty="0" err="1"/>
              <a:t>si</a:t>
            </a:r>
            <a:r>
              <a:rPr lang="en-US" sz="2400" i="1" dirty="0"/>
              <a:t> lo </a:t>
            </a:r>
            <a:r>
              <a:rPr lang="en-US" sz="2400" i="1" dirty="0" err="1"/>
              <a:t>menciona</a:t>
            </a:r>
            <a:r>
              <a:rPr lang="en-US" sz="2400" i="1" dirty="0"/>
              <a:t> y B </a:t>
            </a:r>
            <a:r>
              <a:rPr lang="en-US" sz="2400" i="1" dirty="0" err="1"/>
              <a:t>si</a:t>
            </a:r>
            <a:r>
              <a:rPr lang="en-US" sz="2400" i="1" dirty="0"/>
              <a:t> no lo </a:t>
            </a:r>
            <a:r>
              <a:rPr lang="en-US" sz="2400" i="1" dirty="0" err="1"/>
              <a:t>menciona</a:t>
            </a:r>
            <a:r>
              <a:rPr lang="en-US" sz="2400" i="1" dirty="0"/>
              <a:t>. </a:t>
            </a:r>
            <a:r>
              <a:rPr lang="en-US" sz="2400" i="1" dirty="0" err="1"/>
              <a:t>Están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orden</a:t>
            </a:r>
            <a:r>
              <a:rPr lang="en-US" sz="2400" i="1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b="1" i="1" dirty="0"/>
              <a:t>				   A – Said     B – Not said</a:t>
            </a:r>
            <a:endParaRPr lang="en-US" dirty="0"/>
          </a:p>
          <a:p>
            <a:pPr marL="0" indent="0">
              <a:buNone/>
            </a:pPr>
            <a:r>
              <a:rPr lang="en-US" sz="800" dirty="0"/>
              <a:t> </a:t>
            </a:r>
            <a:endParaRPr lang="en-US" sz="3600" dirty="0"/>
          </a:p>
          <a:p>
            <a:pPr marL="228600" lvl="1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8B99DE-1FC2-FB4E-B389-222507C19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586" y="3036961"/>
            <a:ext cx="10165240" cy="320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4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BBABE-A48D-1E43-846C-ABDD34EC7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59" y="492721"/>
            <a:ext cx="11150756" cy="5996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</a:t>
            </a:r>
            <a:r>
              <a:rPr lang="en-US" b="1" u="sng" dirty="0"/>
              <a:t>Word recognition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sz="2400" dirty="0"/>
              <a:t>In the video, mark which of the following body parts are said. Mark A if it is said in the video or B if it is not. They are in order. </a:t>
            </a:r>
            <a:r>
              <a:rPr lang="en-US" sz="2400" i="1" dirty="0" err="1"/>
              <a:t>En</a:t>
            </a:r>
            <a:r>
              <a:rPr lang="en-US" sz="2400" i="1" dirty="0"/>
              <a:t> el video, </a:t>
            </a:r>
            <a:r>
              <a:rPr lang="en-US" sz="2400" i="1" dirty="0" err="1"/>
              <a:t>escoge</a:t>
            </a:r>
            <a:r>
              <a:rPr lang="en-US" sz="2400" i="1" dirty="0"/>
              <a:t> </a:t>
            </a:r>
            <a:r>
              <a:rPr lang="en-US" sz="2400" i="1" dirty="0" err="1"/>
              <a:t>cuáles</a:t>
            </a:r>
            <a:r>
              <a:rPr lang="en-US" sz="2400" i="1" dirty="0"/>
              <a:t> de las </a:t>
            </a:r>
            <a:r>
              <a:rPr lang="en-US" sz="2400" i="1" dirty="0" err="1"/>
              <a:t>partes</a:t>
            </a:r>
            <a:r>
              <a:rPr lang="en-US" sz="2400" i="1" dirty="0"/>
              <a:t> del </a:t>
            </a:r>
            <a:r>
              <a:rPr lang="en-US" sz="2400" i="1" dirty="0" err="1"/>
              <a:t>cuerpo</a:t>
            </a:r>
            <a:r>
              <a:rPr lang="en-US" sz="2400" i="1" dirty="0"/>
              <a:t> se </a:t>
            </a:r>
            <a:r>
              <a:rPr lang="en-US" sz="2400" i="1" dirty="0" err="1"/>
              <a:t>menciona</a:t>
            </a:r>
            <a:r>
              <a:rPr lang="en-US" sz="2400" i="1" dirty="0"/>
              <a:t>. </a:t>
            </a:r>
            <a:r>
              <a:rPr lang="en-US" sz="2400" i="1" dirty="0" err="1"/>
              <a:t>Escoge</a:t>
            </a:r>
            <a:r>
              <a:rPr lang="en-US" sz="2400" i="1" dirty="0"/>
              <a:t> A </a:t>
            </a:r>
            <a:r>
              <a:rPr lang="en-US" sz="2400" i="1" dirty="0" err="1"/>
              <a:t>si</a:t>
            </a:r>
            <a:r>
              <a:rPr lang="en-US" sz="2400" i="1" dirty="0"/>
              <a:t> lo </a:t>
            </a:r>
            <a:r>
              <a:rPr lang="en-US" sz="2400" i="1" dirty="0" err="1"/>
              <a:t>menciona</a:t>
            </a:r>
            <a:r>
              <a:rPr lang="en-US" sz="2400" i="1" dirty="0"/>
              <a:t> y B </a:t>
            </a:r>
            <a:r>
              <a:rPr lang="en-US" sz="2400" i="1" dirty="0" err="1"/>
              <a:t>si</a:t>
            </a:r>
            <a:r>
              <a:rPr lang="en-US" sz="2400" i="1" dirty="0"/>
              <a:t> no lo </a:t>
            </a:r>
            <a:r>
              <a:rPr lang="en-US" sz="2400" i="1" dirty="0" err="1"/>
              <a:t>menciona</a:t>
            </a:r>
            <a:r>
              <a:rPr lang="en-US" sz="2400" i="1" dirty="0"/>
              <a:t>. </a:t>
            </a:r>
            <a:r>
              <a:rPr lang="en-US" sz="2400" i="1" dirty="0" err="1"/>
              <a:t>Están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orden</a:t>
            </a:r>
            <a:r>
              <a:rPr lang="en-US" sz="2400" i="1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b="1" i="1" dirty="0"/>
              <a:t>				   A – Said     B – Not said</a:t>
            </a:r>
            <a:endParaRPr lang="en-US" dirty="0"/>
          </a:p>
          <a:p>
            <a:pPr marL="0" indent="0">
              <a:buNone/>
            </a:pPr>
            <a:r>
              <a:rPr lang="en-US" sz="800" dirty="0"/>
              <a:t> </a:t>
            </a:r>
            <a:endParaRPr lang="en-US" sz="3600" dirty="0"/>
          </a:p>
          <a:p>
            <a:pPr marL="228600" lvl="1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8B99DE-1FC2-FB4E-B389-222507C19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59" y="1966858"/>
            <a:ext cx="12146993" cy="38278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098C85-DC15-DC49-A306-856458449834}"/>
              </a:ext>
            </a:extLst>
          </p:cNvPr>
          <p:cNvSpPr txBox="1"/>
          <p:nvPr/>
        </p:nvSpPr>
        <p:spPr>
          <a:xfrm>
            <a:off x="3452329" y="2130209"/>
            <a:ext cx="5083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83E0FC-D265-BC4C-A7D6-FE9E756EF251}"/>
              </a:ext>
            </a:extLst>
          </p:cNvPr>
          <p:cNvSpPr txBox="1"/>
          <p:nvPr/>
        </p:nvSpPr>
        <p:spPr>
          <a:xfrm>
            <a:off x="3425037" y="2571970"/>
            <a:ext cx="68531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B050B-4682-0340-8B93-2AA0C669ACC7}"/>
              </a:ext>
            </a:extLst>
          </p:cNvPr>
          <p:cNvSpPr txBox="1"/>
          <p:nvPr/>
        </p:nvSpPr>
        <p:spPr>
          <a:xfrm>
            <a:off x="3425037" y="2996931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40334-F0D1-2E44-BAFB-E27291C2F4F6}"/>
              </a:ext>
            </a:extLst>
          </p:cNvPr>
          <p:cNvSpPr txBox="1"/>
          <p:nvPr/>
        </p:nvSpPr>
        <p:spPr>
          <a:xfrm>
            <a:off x="4391927" y="3459164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B6443-5590-FE4C-BC5A-18945C58A861}"/>
              </a:ext>
            </a:extLst>
          </p:cNvPr>
          <p:cNvSpPr txBox="1"/>
          <p:nvPr/>
        </p:nvSpPr>
        <p:spPr>
          <a:xfrm>
            <a:off x="3468264" y="3863653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3DE63-51A8-5048-9508-F62B4C8C9AB7}"/>
              </a:ext>
            </a:extLst>
          </p:cNvPr>
          <p:cNvSpPr txBox="1"/>
          <p:nvPr/>
        </p:nvSpPr>
        <p:spPr>
          <a:xfrm>
            <a:off x="3486832" y="4344243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EFA458-232A-414B-AA4C-720E5394E4C4}"/>
              </a:ext>
            </a:extLst>
          </p:cNvPr>
          <p:cNvSpPr txBox="1"/>
          <p:nvPr/>
        </p:nvSpPr>
        <p:spPr>
          <a:xfrm>
            <a:off x="3486832" y="4768771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DB7D45-70DF-A14F-9B3B-99B2BCFB6E6F}"/>
              </a:ext>
            </a:extLst>
          </p:cNvPr>
          <p:cNvSpPr txBox="1"/>
          <p:nvPr/>
        </p:nvSpPr>
        <p:spPr>
          <a:xfrm>
            <a:off x="4440933" y="5107325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8A0E33-6F82-D74A-B016-1926670FF379}"/>
              </a:ext>
            </a:extLst>
          </p:cNvPr>
          <p:cNvSpPr txBox="1"/>
          <p:nvPr/>
        </p:nvSpPr>
        <p:spPr>
          <a:xfrm>
            <a:off x="10183900" y="2310360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E713D0-3904-3644-89AA-45F89A407C97}"/>
              </a:ext>
            </a:extLst>
          </p:cNvPr>
          <p:cNvSpPr txBox="1"/>
          <p:nvPr/>
        </p:nvSpPr>
        <p:spPr>
          <a:xfrm>
            <a:off x="10183900" y="2807750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FE3C36-8DAA-7B4B-9A08-E664C60CFC36}"/>
              </a:ext>
            </a:extLst>
          </p:cNvPr>
          <p:cNvSpPr txBox="1"/>
          <p:nvPr/>
        </p:nvSpPr>
        <p:spPr>
          <a:xfrm>
            <a:off x="10183900" y="3154765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ADC18-F9FD-5341-8A17-9BD6D3F5C551}"/>
              </a:ext>
            </a:extLst>
          </p:cNvPr>
          <p:cNvSpPr txBox="1"/>
          <p:nvPr/>
        </p:nvSpPr>
        <p:spPr>
          <a:xfrm>
            <a:off x="11118109" y="3479148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FDD08A-D07D-E945-B502-4974606275E6}"/>
              </a:ext>
            </a:extLst>
          </p:cNvPr>
          <p:cNvSpPr txBox="1"/>
          <p:nvPr/>
        </p:nvSpPr>
        <p:spPr>
          <a:xfrm>
            <a:off x="10213014" y="3887480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5054F-4052-3448-AC02-D2DB0146D9D5}"/>
              </a:ext>
            </a:extLst>
          </p:cNvPr>
          <p:cNvSpPr txBox="1"/>
          <p:nvPr/>
        </p:nvSpPr>
        <p:spPr>
          <a:xfrm>
            <a:off x="10194446" y="4330028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5417D2-9F19-E640-ADE1-CF70D87D3ECF}"/>
              </a:ext>
            </a:extLst>
          </p:cNvPr>
          <p:cNvSpPr txBox="1"/>
          <p:nvPr/>
        </p:nvSpPr>
        <p:spPr>
          <a:xfrm>
            <a:off x="10213013" y="4782544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EAEBC-B43F-9841-A3D8-47524AB80C07}"/>
              </a:ext>
            </a:extLst>
          </p:cNvPr>
          <p:cNvSpPr txBox="1"/>
          <p:nvPr/>
        </p:nvSpPr>
        <p:spPr>
          <a:xfrm>
            <a:off x="10213013" y="5191590"/>
            <a:ext cx="49236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041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A721-FD74-F042-870D-E5993126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59" y="211015"/>
            <a:ext cx="11377247" cy="1547446"/>
          </a:xfrm>
        </p:spPr>
        <p:txBody>
          <a:bodyPr>
            <a:normAutofit/>
          </a:bodyPr>
          <a:lstStyle/>
          <a:p>
            <a:pPr algn="l"/>
            <a:r>
              <a:rPr lang="es-ES" sz="2700" b="1" dirty="0"/>
              <a:t>III. </a:t>
            </a:r>
            <a:r>
              <a:rPr lang="es-ES" sz="2700" b="1" u="sng" dirty="0"/>
              <a:t>Cierto o falso:</a:t>
            </a:r>
            <a:r>
              <a:rPr lang="es-ES" sz="2700" b="1" i="1" dirty="0"/>
              <a:t> </a:t>
            </a:r>
            <a:r>
              <a:rPr lang="es-ES" sz="2700" i="1" dirty="0"/>
              <a:t>Escucha y contesta si la oración es </a:t>
            </a:r>
            <a:br>
              <a:rPr lang="es-ES" sz="2700" i="1" dirty="0"/>
            </a:br>
            <a:r>
              <a:rPr lang="es-ES" sz="2700" i="1" dirty="0"/>
              <a:t>A) cierta o B) si es falsa.</a:t>
            </a:r>
            <a:r>
              <a:rPr lang="es-ES" sz="2700" dirty="0"/>
              <a:t> </a:t>
            </a:r>
            <a:br>
              <a:rPr lang="es-ES" sz="2700" dirty="0"/>
            </a:br>
            <a:r>
              <a:rPr lang="es-ES" sz="2700" dirty="0"/>
              <a:t>Listen and  </a:t>
            </a:r>
            <a:r>
              <a:rPr lang="es-ES" sz="2700" dirty="0" err="1"/>
              <a:t>answer</a:t>
            </a:r>
            <a:r>
              <a:rPr lang="es-ES" sz="2700" dirty="0"/>
              <a:t> </a:t>
            </a:r>
            <a:r>
              <a:rPr lang="es-ES" sz="2700" dirty="0" err="1"/>
              <a:t>if</a:t>
            </a:r>
            <a:r>
              <a:rPr lang="es-ES" sz="2700" dirty="0"/>
              <a:t> </a:t>
            </a:r>
            <a:r>
              <a:rPr lang="es-ES" sz="2700" dirty="0" err="1"/>
              <a:t>the</a:t>
            </a:r>
            <a:r>
              <a:rPr lang="es-ES" sz="2700" dirty="0"/>
              <a:t> </a:t>
            </a:r>
            <a:r>
              <a:rPr lang="es-ES" sz="2700" dirty="0" err="1"/>
              <a:t>statement</a:t>
            </a:r>
            <a:r>
              <a:rPr lang="es-ES" sz="2700" dirty="0"/>
              <a:t> </a:t>
            </a:r>
            <a:r>
              <a:rPr lang="es-ES" sz="2700" dirty="0" err="1"/>
              <a:t>is</a:t>
            </a:r>
            <a:r>
              <a:rPr lang="es-ES" sz="2700" dirty="0"/>
              <a:t> A) TRUE </a:t>
            </a:r>
            <a:r>
              <a:rPr lang="es-ES" sz="2700" dirty="0" err="1"/>
              <a:t>or</a:t>
            </a:r>
            <a:r>
              <a:rPr lang="es-ES" sz="2700" dirty="0"/>
              <a:t> B) FALSE.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37639-ABAF-5944-9C6B-3FBFC10BA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51" y="1758461"/>
            <a:ext cx="11377247" cy="45645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1. Siempre empieza la rutina por inhalar por la nariz y exhalar por la boca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2. Cada ejercicio se repite quince veces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3. </a:t>
            </a:r>
            <a:r>
              <a:rPr lang="es-ES" i="1" dirty="0">
                <a:latin typeface="Century Gothic" panose="020B0502020202020204" pitchFamily="34" charset="0"/>
              </a:rPr>
              <a:t> </a:t>
            </a:r>
            <a:r>
              <a:rPr lang="es-ES" dirty="0">
                <a:latin typeface="Century Gothic" panose="020B0502020202020204" pitchFamily="34" charset="0"/>
              </a:rPr>
              <a:t>Ella le pide dibujar un círculo grande con la nariz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4. No cierres los ojos durante estos ejercicios. Puedes perder el equilibrio y caerte.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 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5. La organización que hizo el video tiene más información por su sitio de web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i="1" dirty="0">
                <a:latin typeface="Century Gothic" panose="020B0502020202020204" pitchFamily="34" charset="0"/>
              </a:rPr>
              <a:t>    	 </a:t>
            </a:r>
            <a:r>
              <a:rPr lang="es-ES" dirty="0">
                <a:latin typeface="Century Gothic" panose="020B0502020202020204" pitchFamily="34" charset="0"/>
              </a:rPr>
              <a:t>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8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A721-FD74-F042-870D-E5993126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396" y="162725"/>
            <a:ext cx="11377247" cy="1547446"/>
          </a:xfrm>
        </p:spPr>
        <p:txBody>
          <a:bodyPr>
            <a:normAutofit/>
          </a:bodyPr>
          <a:lstStyle/>
          <a:p>
            <a:pPr algn="l"/>
            <a:r>
              <a:rPr lang="es-ES" sz="2700" b="1" dirty="0"/>
              <a:t>III. </a:t>
            </a:r>
            <a:r>
              <a:rPr lang="es-ES" sz="2700" b="1" u="sng" dirty="0"/>
              <a:t>Cierto o falso:</a:t>
            </a:r>
            <a:r>
              <a:rPr lang="es-ES" sz="2700" b="1" i="1" dirty="0"/>
              <a:t> </a:t>
            </a:r>
            <a:r>
              <a:rPr lang="es-ES" sz="2700" i="1" dirty="0"/>
              <a:t>Escucha y contesta si la oración es </a:t>
            </a:r>
            <a:br>
              <a:rPr lang="es-ES" sz="2700" i="1" dirty="0"/>
            </a:br>
            <a:r>
              <a:rPr lang="es-ES" sz="2700" i="1" dirty="0"/>
              <a:t>A) cierta o B) si es falsa.</a:t>
            </a:r>
            <a:r>
              <a:rPr lang="es-ES" sz="2700" dirty="0"/>
              <a:t> </a:t>
            </a:r>
            <a:br>
              <a:rPr lang="es-ES" sz="2700" dirty="0"/>
            </a:br>
            <a:r>
              <a:rPr lang="es-ES" sz="2700" dirty="0"/>
              <a:t>Listen and  </a:t>
            </a:r>
            <a:r>
              <a:rPr lang="es-ES" sz="2700" dirty="0" err="1"/>
              <a:t>answer</a:t>
            </a:r>
            <a:r>
              <a:rPr lang="es-ES" sz="2700" dirty="0"/>
              <a:t> </a:t>
            </a:r>
            <a:r>
              <a:rPr lang="es-ES" sz="2700" dirty="0" err="1"/>
              <a:t>if</a:t>
            </a:r>
            <a:r>
              <a:rPr lang="es-ES" sz="2700" dirty="0"/>
              <a:t> </a:t>
            </a:r>
            <a:r>
              <a:rPr lang="es-ES" sz="2700" dirty="0" err="1"/>
              <a:t>the</a:t>
            </a:r>
            <a:r>
              <a:rPr lang="es-ES" sz="2700" dirty="0"/>
              <a:t> </a:t>
            </a:r>
            <a:r>
              <a:rPr lang="es-ES" sz="2700" dirty="0" err="1"/>
              <a:t>statement</a:t>
            </a:r>
            <a:r>
              <a:rPr lang="es-ES" sz="2700" dirty="0"/>
              <a:t> </a:t>
            </a:r>
            <a:r>
              <a:rPr lang="es-ES" sz="2700" dirty="0" err="1"/>
              <a:t>is</a:t>
            </a:r>
            <a:r>
              <a:rPr lang="es-ES" sz="2700" dirty="0"/>
              <a:t> A) TRUE </a:t>
            </a:r>
            <a:r>
              <a:rPr lang="es-ES" sz="2700" dirty="0" err="1"/>
              <a:t>or</a:t>
            </a:r>
            <a:r>
              <a:rPr lang="es-ES" sz="2700" dirty="0"/>
              <a:t> B) FALSE.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37639-ABAF-5944-9C6B-3FBFC10BA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65" y="1710171"/>
            <a:ext cx="11377247" cy="45645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1. Siempre empieza la rutina por inhalar por la nariz y exhalar por la boca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2. Cada ejercicio se repite quince veces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3. </a:t>
            </a:r>
            <a:r>
              <a:rPr lang="es-ES" i="1" dirty="0">
                <a:latin typeface="Century Gothic" panose="020B0502020202020204" pitchFamily="34" charset="0"/>
              </a:rPr>
              <a:t> </a:t>
            </a:r>
            <a:r>
              <a:rPr lang="es-ES" dirty="0">
                <a:latin typeface="Century Gothic" panose="020B0502020202020204" pitchFamily="34" charset="0"/>
              </a:rPr>
              <a:t>Ella le pide dibujar un círculo grande con la nariz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4. No cierres los ojos durante estos ejercicios. Puedes perder el equilibrio y caerte.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	A) Cierto		B) Falso 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entury Gothic" panose="020B0502020202020204" pitchFamily="34" charset="0"/>
              </a:rPr>
              <a:t>5. La organización que hizo el video tiene más información por su sitio de web</a:t>
            </a: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S" i="1" dirty="0">
                <a:latin typeface="Century Gothic" panose="020B0502020202020204" pitchFamily="34" charset="0"/>
              </a:rPr>
              <a:t>    	 </a:t>
            </a:r>
            <a:r>
              <a:rPr lang="es-ES" dirty="0">
                <a:latin typeface="Century Gothic" panose="020B0502020202020204" pitchFamily="34" charset="0"/>
              </a:rPr>
              <a:t>A) Cierto		B) Falso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DE93D4-DD83-4949-ABFE-B58940DB43DC}"/>
              </a:ext>
            </a:extLst>
          </p:cNvPr>
          <p:cNvSpPr txBox="1"/>
          <p:nvPr/>
        </p:nvSpPr>
        <p:spPr>
          <a:xfrm>
            <a:off x="4114800" y="2180492"/>
            <a:ext cx="17232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B) Falso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4CA0C-2861-1E4D-9F5B-F0E4E4325BCA}"/>
              </a:ext>
            </a:extLst>
          </p:cNvPr>
          <p:cNvSpPr txBox="1"/>
          <p:nvPr/>
        </p:nvSpPr>
        <p:spPr>
          <a:xfrm>
            <a:off x="4114800" y="2986407"/>
            <a:ext cx="17232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B) Falso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209D67-6548-C142-AF37-60B6D824E34E}"/>
              </a:ext>
            </a:extLst>
          </p:cNvPr>
          <p:cNvSpPr txBox="1"/>
          <p:nvPr/>
        </p:nvSpPr>
        <p:spPr>
          <a:xfrm>
            <a:off x="1418493" y="3761618"/>
            <a:ext cx="17232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A) Cierto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D9E5A6-4DD9-AD4C-B878-EB0E15126D05}"/>
              </a:ext>
            </a:extLst>
          </p:cNvPr>
          <p:cNvSpPr txBox="1"/>
          <p:nvPr/>
        </p:nvSpPr>
        <p:spPr>
          <a:xfrm>
            <a:off x="4114800" y="4620287"/>
            <a:ext cx="17232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B) Falso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C3E37-B03D-814D-9C19-6E6EC1BC4A47}"/>
              </a:ext>
            </a:extLst>
          </p:cNvPr>
          <p:cNvSpPr txBox="1"/>
          <p:nvPr/>
        </p:nvSpPr>
        <p:spPr>
          <a:xfrm>
            <a:off x="4114800" y="5510543"/>
            <a:ext cx="17232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B) Falso</a:t>
            </a:r>
            <a:endParaRPr lang="en-US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61DBB-AC2B-EE4C-B5DB-9BD07E53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Práctica</a:t>
            </a:r>
            <a:r>
              <a:rPr lang="en-US" dirty="0"/>
              <a:t> de </a:t>
            </a:r>
            <a:r>
              <a:rPr lang="en-US" dirty="0" err="1"/>
              <a:t>hablar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C75E-C1EF-D64B-B70A-F88A8BEB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219" y="1671707"/>
            <a:ext cx="11198065" cy="4217670"/>
          </a:xfrm>
        </p:spPr>
        <p:txBody>
          <a:bodyPr>
            <a:normAutofit lnSpcReduction="10000"/>
          </a:bodyPr>
          <a:lstStyle/>
          <a:p>
            <a:r>
              <a:rPr lang="es-ES_tradnl" sz="2400" dirty="0"/>
              <a:t>Habla con un/a compañero/a</a:t>
            </a:r>
          </a:p>
          <a:p>
            <a:r>
              <a:rPr lang="es-ES_tradnl" sz="2400" dirty="0"/>
              <a:t>Practica las dos lados de la conversación</a:t>
            </a:r>
          </a:p>
          <a:p>
            <a:endParaRPr lang="es-ES_tradnl" sz="2400" dirty="0"/>
          </a:p>
          <a:p>
            <a:r>
              <a:rPr lang="es-ES_tradnl" sz="2400" dirty="0"/>
              <a:t>A:  Un/a amigo/a que tiene un problema con el Internet y pide consejo</a:t>
            </a:r>
          </a:p>
          <a:p>
            <a:r>
              <a:rPr lang="es-ES_tradnl" sz="2400" dirty="0"/>
              <a:t>B:  Un/a amigo/a que te  ofrece consejos/ recomendaciones</a:t>
            </a:r>
          </a:p>
          <a:p>
            <a:pPr lvl="2"/>
            <a:r>
              <a:rPr lang="es-ES_tradnl" sz="2200" dirty="0"/>
              <a:t>Mandato</a:t>
            </a:r>
          </a:p>
          <a:p>
            <a:pPr lvl="2"/>
            <a:r>
              <a:rPr lang="es-ES_tradnl" sz="2200" dirty="0"/>
              <a:t>recomendación</a:t>
            </a:r>
            <a:endParaRPr lang="es-ES_tradnl" sz="2400" dirty="0"/>
          </a:p>
          <a:p>
            <a:r>
              <a:rPr lang="es-ES_tradnl" sz="2400" dirty="0"/>
              <a:t>Necesitan saludos y despedidas</a:t>
            </a:r>
          </a:p>
          <a:p>
            <a:r>
              <a:rPr lang="es-ES_tradnl" sz="2400" dirty="0"/>
              <a:t>El pretérito / Mandatos  / recomendación</a:t>
            </a:r>
          </a:p>
          <a:p>
            <a:r>
              <a:rPr lang="es-ES_tradnl" sz="2400" dirty="0"/>
              <a:t>Una frase idiomática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292C70-0BA7-6C45-B715-C4869012F340}"/>
              </a:ext>
            </a:extLst>
          </p:cNvPr>
          <p:cNvSpPr txBox="1"/>
          <p:nvPr/>
        </p:nvSpPr>
        <p:spPr>
          <a:xfrm>
            <a:off x="6172200" y="269815"/>
            <a:ext cx="2706184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Bloquear – to block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Pasar – to </a:t>
            </a:r>
            <a:r>
              <a:rPr lang="es-ES_tradnl" sz="2000" dirty="0" err="1">
                <a:latin typeface="Century Gothic" panose="020B0502020202020204" pitchFamily="34" charset="0"/>
              </a:rPr>
              <a:t>happen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Ayudar – to </a:t>
            </a:r>
            <a:r>
              <a:rPr lang="es-ES_tradnl" sz="2000" dirty="0" err="1">
                <a:latin typeface="Century Gothic" panose="020B0502020202020204" pitchFamily="34" charset="0"/>
              </a:rPr>
              <a:t>help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La ayuda – </a:t>
            </a:r>
            <a:r>
              <a:rPr lang="es-ES_tradnl" sz="2000" dirty="0" err="1">
                <a:latin typeface="Century Gothic" panose="020B0502020202020204" pitchFamily="34" charset="0"/>
              </a:rPr>
              <a:t>help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Ya - </a:t>
            </a:r>
            <a:r>
              <a:rPr lang="es-ES_tradnl" sz="2000" dirty="0" err="1">
                <a:latin typeface="Century Gothic" panose="020B0502020202020204" pitchFamily="34" charset="0"/>
              </a:rPr>
              <a:t>already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s-ES_tradnl" sz="20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5DFDD-74B8-E942-9379-9542624F71EC}"/>
              </a:ext>
            </a:extLst>
          </p:cNvPr>
          <p:cNvSpPr txBox="1"/>
          <p:nvPr/>
        </p:nvSpPr>
        <p:spPr>
          <a:xfrm>
            <a:off x="7022979" y="3780542"/>
            <a:ext cx="4881305" cy="2342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Tengo que + </a:t>
            </a:r>
            <a:r>
              <a:rPr lang="es-ES_tradnl" sz="2000" dirty="0" err="1">
                <a:latin typeface="Century Gothic" panose="020B0502020202020204" pitchFamily="34" charset="0"/>
              </a:rPr>
              <a:t>inf</a:t>
            </a:r>
            <a:r>
              <a:rPr lang="es-ES_tradnl" sz="2000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Te recomiendo + </a:t>
            </a:r>
            <a:r>
              <a:rPr lang="es-ES_tradnl" sz="2000" dirty="0" err="1">
                <a:latin typeface="Century Gothic" panose="020B0502020202020204" pitchFamily="34" charset="0"/>
              </a:rPr>
              <a:t>inf</a:t>
            </a:r>
            <a:r>
              <a:rPr lang="es-ES_tradnl" sz="2000" dirty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¿Qué tal si + verbo conjugado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¿Por qué no + verbo conjugado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Necesito + </a:t>
            </a:r>
            <a:r>
              <a:rPr lang="es-ES_tradnl" sz="2000" dirty="0" err="1">
                <a:latin typeface="Century Gothic" panose="020B0502020202020204" pitchFamily="34" charset="0"/>
              </a:rPr>
              <a:t>inf</a:t>
            </a:r>
            <a:r>
              <a:rPr lang="es-ES_tradnl" sz="2000">
                <a:latin typeface="Century Gothic" panose="020B0502020202020204" pitchFamily="34" charset="0"/>
              </a:rPr>
              <a:t>.</a:t>
            </a:r>
            <a:endParaRPr lang="es-ES_tradnl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09854C-8909-2443-85D8-B736DE5180DC}"/>
              </a:ext>
            </a:extLst>
          </p:cNvPr>
          <p:cNvSpPr txBox="1"/>
          <p:nvPr/>
        </p:nvSpPr>
        <p:spPr>
          <a:xfrm>
            <a:off x="9007812" y="269815"/>
            <a:ext cx="3184187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Congelar – to </a:t>
            </a:r>
            <a:r>
              <a:rPr lang="es-ES_tradnl" sz="2000" dirty="0" err="1">
                <a:latin typeface="Century Gothic" panose="020B0502020202020204" pitchFamily="34" charset="0"/>
              </a:rPr>
              <a:t>freeze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Enlace malo – </a:t>
            </a:r>
            <a:r>
              <a:rPr lang="es-ES_tradnl" sz="2000" dirty="0" err="1">
                <a:latin typeface="Century Gothic" panose="020B0502020202020204" pitchFamily="34" charset="0"/>
              </a:rPr>
              <a:t>bad</a:t>
            </a:r>
            <a:r>
              <a:rPr lang="es-ES_tradnl" sz="2000" dirty="0">
                <a:latin typeface="Century Gothic" panose="020B0502020202020204" pitchFamily="34" charset="0"/>
              </a:rPr>
              <a:t> link</a:t>
            </a: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ser lento – to be </a:t>
            </a:r>
            <a:r>
              <a:rPr lang="es-ES_tradnl" sz="2000" dirty="0" err="1">
                <a:latin typeface="Century Gothic" panose="020B0502020202020204" pitchFamily="34" charset="0"/>
              </a:rPr>
              <a:t>slow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Funcionar – to </a:t>
            </a:r>
            <a:r>
              <a:rPr lang="es-ES_tradnl" sz="2000" dirty="0" err="1">
                <a:latin typeface="Century Gothic" panose="020B0502020202020204" pitchFamily="34" charset="0"/>
              </a:rPr>
              <a:t>work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Reiniciar – to </a:t>
            </a:r>
            <a:r>
              <a:rPr lang="es-ES_tradnl" sz="2000" dirty="0" err="1">
                <a:latin typeface="Century Gothic" panose="020B0502020202020204" pitchFamily="34" charset="0"/>
              </a:rPr>
              <a:t>restart</a:t>
            </a:r>
            <a:endParaRPr lang="es-ES_tradnl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2000" dirty="0">
                <a:latin typeface="Century Gothic" panose="020B0502020202020204" pitchFamily="34" charset="0"/>
              </a:rPr>
              <a:t>Empezar de nuevo</a:t>
            </a:r>
          </a:p>
        </p:txBody>
      </p:sp>
    </p:spTree>
    <p:extLst>
      <p:ext uri="{BB962C8B-B14F-4D97-AF65-F5344CB8AC3E}">
        <p14:creationId xmlns:p14="http://schemas.microsoft.com/office/powerpoint/2010/main" val="150393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556</Words>
  <Application>Microsoft Macintosh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miércoles, el  5 de junio de 2019</vt:lpstr>
      <vt:lpstr>Reto de verbos:</vt:lpstr>
      <vt:lpstr>C. Pausas activas (4:13)    https://www.youtube.com/watch?v=fq0WdPFHk9M  </vt:lpstr>
      <vt:lpstr>C. Pausas activas (4:13)    https://www.youtube.com/watch?v=fq0WdPFHk9M  </vt:lpstr>
      <vt:lpstr>PowerPoint Presentation</vt:lpstr>
      <vt:lpstr>PowerPoint Presentation</vt:lpstr>
      <vt:lpstr>III. Cierto o falso: Escucha y contesta si la oración es  A) cierta o B) si es falsa.  Listen and  answer if the statement is A) TRUE or B) FALSE.</vt:lpstr>
      <vt:lpstr>III. Cierto o falso: Escucha y contesta si la oración es  A) cierta o B) si es falsa.  Listen and  answer if the statement is A) TRUE or B) FALSE.</vt:lpstr>
      <vt:lpstr>Práctica de hablar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miércoles, el  5 de junio de 2019</dc:title>
  <dc:creator>Microsoft Office User</dc:creator>
  <cp:lastModifiedBy>Microsoft Office User</cp:lastModifiedBy>
  <cp:revision>1</cp:revision>
  <dcterms:created xsi:type="dcterms:W3CDTF">2019-06-05T18:40:42Z</dcterms:created>
  <dcterms:modified xsi:type="dcterms:W3CDTF">2019-06-06T01:58:40Z</dcterms:modified>
</cp:coreProperties>
</file>