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73" r:id="rId1"/>
  </p:sldMasterIdLst>
  <p:sldIdLst>
    <p:sldId id="256" r:id="rId2"/>
    <p:sldId id="257" r:id="rId3"/>
    <p:sldId id="258" r:id="rId4"/>
    <p:sldId id="259" r:id="rId5"/>
    <p:sldId id="269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8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5/30/18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7087-F39A-D34B-B551-B1832E9DC1B4}" type="datetimeFigureOut">
              <a:rPr lang="en-US" smtClean="0"/>
              <a:t>5/30/18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D122-FCE9-2743-AD48-CE4B1837E9D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59BD122-FCE9-2743-AD48-CE4B1837E9D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7087-F39A-D34B-B551-B1832E9DC1B4}" type="datetimeFigureOut">
              <a:rPr lang="en-US" smtClean="0"/>
              <a:t>5/30/18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7087-F39A-D34B-B551-B1832E9DC1B4}" type="datetimeFigureOut">
              <a:rPr lang="en-US" smtClean="0"/>
              <a:t>5/30/18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59BD122-FCE9-2743-AD48-CE4B1837E9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5/30/18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3277087-F39A-D34B-B551-B1832E9DC1B4}" type="datetimeFigureOut">
              <a:rPr lang="en-US" smtClean="0"/>
              <a:t>5/30/18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D122-FCE9-2743-AD48-CE4B1837E9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7087-F39A-D34B-B551-B1832E9DC1B4}" type="datetimeFigureOut">
              <a:rPr lang="en-US" smtClean="0"/>
              <a:t>5/30/18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59BD122-FCE9-2743-AD48-CE4B1837E9D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7087-F39A-D34B-B551-B1832E9DC1B4}" type="datetimeFigureOut">
              <a:rPr lang="en-US" smtClean="0"/>
              <a:t>5/30/18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59BD122-FCE9-2743-AD48-CE4B1837E9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7087-F39A-D34B-B551-B1832E9DC1B4}" type="datetimeFigureOut">
              <a:rPr lang="en-US" smtClean="0"/>
              <a:t>5/30/18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9BD122-FCE9-2743-AD48-CE4B1837E9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7087-F39A-D34B-B551-B1832E9DC1B4}" type="datetimeFigureOut">
              <a:rPr lang="en-US" smtClean="0"/>
              <a:t>5/30/18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59BD122-FCE9-2743-AD48-CE4B1837E9D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3277087-F39A-D34B-B551-B1832E9DC1B4}" type="datetimeFigureOut">
              <a:rPr lang="en-US" smtClean="0"/>
              <a:t>5/30/18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3277087-F39A-D34B-B551-B1832E9DC1B4}" type="datetimeFigureOut">
              <a:rPr lang="en-US" smtClean="0"/>
              <a:t>5/30/18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9BD122-FCE9-2743-AD48-CE4B1837E9D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4" r:id="rId1"/>
    <p:sldLayoutId id="2147484175" r:id="rId2"/>
    <p:sldLayoutId id="2147484176" r:id="rId3"/>
    <p:sldLayoutId id="2147484177" r:id="rId4"/>
    <p:sldLayoutId id="2147484178" r:id="rId5"/>
    <p:sldLayoutId id="2147484179" r:id="rId6"/>
    <p:sldLayoutId id="2147484180" r:id="rId7"/>
    <p:sldLayoutId id="2147484181" r:id="rId8"/>
    <p:sldLayoutId id="2147484182" r:id="rId9"/>
    <p:sldLayoutId id="2147484183" r:id="rId10"/>
    <p:sldLayoutId id="2147484184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6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subjuntivo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429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err="1" smtClean="0"/>
              <a:t>Práctica</a:t>
            </a:r>
            <a:r>
              <a:rPr lang="en-US" dirty="0"/>
              <a:t> </a:t>
            </a:r>
            <a:r>
              <a:rPr lang="en-US" dirty="0" smtClean="0"/>
              <a:t>de car/ gar/ </a:t>
            </a:r>
            <a:r>
              <a:rPr lang="en-US" dirty="0" err="1" smtClean="0"/>
              <a:t>zar</a:t>
            </a:r>
            <a:r>
              <a:rPr lang="en-US" dirty="0" smtClean="0"/>
              <a:t>: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34400" cy="498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2400" dirty="0"/>
              <a:t>Escriba la forma del subjuntivo  de los verbos que </a:t>
            </a:r>
            <a:r>
              <a:rPr lang="es-ES_tradnl" sz="2400" dirty="0" smtClean="0"/>
              <a:t>siguen. </a:t>
            </a:r>
            <a:endParaRPr lang="es-ES_tradnl" sz="2400" dirty="0"/>
          </a:p>
        </p:txBody>
      </p:sp>
      <p:sp>
        <p:nvSpPr>
          <p:cNvPr id="4" name="Rectangle 3"/>
          <p:cNvSpPr/>
          <p:nvPr/>
        </p:nvSpPr>
        <p:spPr>
          <a:xfrm>
            <a:off x="195910" y="2314401"/>
            <a:ext cx="8800667" cy="2833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600" dirty="0"/>
              <a:t>1. </a:t>
            </a:r>
            <a:r>
              <a:rPr lang="es-ES_tradnl" sz="1600" dirty="0" smtClean="0"/>
              <a:t>Ojal</a:t>
            </a:r>
            <a:r>
              <a:rPr lang="es-ES_tradnl" sz="1600" dirty="0" smtClean="0"/>
              <a:t>á que nosotros</a:t>
            </a:r>
            <a:r>
              <a:rPr lang="es-ES_tradnl" sz="1600" dirty="0" smtClean="0"/>
              <a:t>______________ (jugar ) </a:t>
            </a:r>
            <a:r>
              <a:rPr lang="es-ES_tradnl" sz="1600" dirty="0" err="1" smtClean="0"/>
              <a:t>Quizlet</a:t>
            </a:r>
            <a:r>
              <a:rPr lang="es-ES_tradnl" sz="1600" dirty="0" smtClean="0"/>
              <a:t> vivo hoy.</a:t>
            </a:r>
            <a:endParaRPr lang="en-US" sz="1600" dirty="0"/>
          </a:p>
          <a:p>
            <a:endParaRPr lang="es-ES_tradnl" sz="800" dirty="0" smtClean="0"/>
          </a:p>
          <a:p>
            <a:r>
              <a:rPr lang="es-ES_tradnl" sz="1600" dirty="0" smtClean="0"/>
              <a:t>2</a:t>
            </a:r>
            <a:r>
              <a:rPr lang="es-ES_tradnl" sz="1600" dirty="0"/>
              <a:t>. Te recomendamos que tú </a:t>
            </a:r>
            <a:r>
              <a:rPr lang="es-ES_tradnl" sz="1600" dirty="0" smtClean="0"/>
              <a:t>_______________ (empezar) a estudiar para el examen ya</a:t>
            </a:r>
            <a:r>
              <a:rPr lang="es-ES_tradnl" sz="1600" dirty="0" smtClean="0"/>
              <a:t>.</a:t>
            </a:r>
            <a:endParaRPr lang="en-US" sz="1600" dirty="0"/>
          </a:p>
          <a:p>
            <a:pPr>
              <a:lnSpc>
                <a:spcPct val="130000"/>
              </a:lnSpc>
            </a:pPr>
            <a:r>
              <a:rPr lang="es-ES_tradnl" sz="1600" dirty="0"/>
              <a:t>3. Es </a:t>
            </a:r>
            <a:r>
              <a:rPr lang="es-ES_tradnl" sz="1600" dirty="0" smtClean="0"/>
              <a:t>importante que yo_____________ (practicar) los verbos irregulares.</a:t>
            </a:r>
            <a:endParaRPr lang="en-US" sz="1600" dirty="0"/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es-ES_tradnl" sz="1600" dirty="0" smtClean="0"/>
              <a:t>No creo que ellos ______________________ (organizar) su cuarto.</a:t>
            </a:r>
            <a:endParaRPr lang="en-US" sz="1600" dirty="0"/>
          </a:p>
          <a:p>
            <a:pPr>
              <a:lnSpc>
                <a:spcPct val="150000"/>
              </a:lnSpc>
            </a:pPr>
            <a:r>
              <a:rPr lang="es-ES_tradnl" sz="1600" dirty="0" smtClean="0"/>
              <a:t>5.  Mi s padres esperan </a:t>
            </a:r>
            <a:r>
              <a:rPr lang="es-ES_tradnl" sz="1600" dirty="0"/>
              <a:t>que </a:t>
            </a:r>
            <a:r>
              <a:rPr lang="es-ES_tradnl" sz="1600" dirty="0" smtClean="0"/>
              <a:t>Lola ____________________(realizar</a:t>
            </a:r>
            <a:r>
              <a:rPr lang="es-ES_tradnl" sz="1600" dirty="0"/>
              <a:t>) </a:t>
            </a:r>
            <a:r>
              <a:rPr lang="es-ES_tradnl" sz="1600" dirty="0" smtClean="0"/>
              <a:t>sus sue</a:t>
            </a:r>
            <a:r>
              <a:rPr lang="es-ES_tradnl" sz="1600" dirty="0" smtClean="0"/>
              <a:t>ñ</a:t>
            </a:r>
            <a:r>
              <a:rPr lang="es-ES_tradnl" sz="1600" dirty="0" smtClean="0"/>
              <a:t>os.</a:t>
            </a:r>
            <a:endParaRPr lang="en-US" sz="1600" dirty="0"/>
          </a:p>
          <a:p>
            <a:pPr>
              <a:lnSpc>
                <a:spcPct val="150000"/>
              </a:lnSpc>
            </a:pPr>
            <a:r>
              <a:rPr lang="es-ES_tradnl" sz="1600" dirty="0"/>
              <a:t>6</a:t>
            </a:r>
            <a:r>
              <a:rPr lang="es-ES_tradnl" sz="1600" dirty="0" smtClean="0"/>
              <a:t>. </a:t>
            </a:r>
            <a:r>
              <a:rPr lang="es-ES_tradnl" sz="1600" dirty="0"/>
              <a:t>Es importante que </a:t>
            </a:r>
            <a:r>
              <a:rPr lang="es-ES_tradnl" sz="1600" dirty="0" smtClean="0"/>
              <a:t>nosotros</a:t>
            </a:r>
            <a:r>
              <a:rPr lang="es-ES_tradnl" sz="1600" dirty="0" smtClean="0"/>
              <a:t>______________ </a:t>
            </a:r>
            <a:r>
              <a:rPr lang="es-ES_tradnl" sz="1600" dirty="0"/>
              <a:t>(apagar) los luces.</a:t>
            </a:r>
            <a:endParaRPr lang="en-US" sz="1600" dirty="0"/>
          </a:p>
          <a:p>
            <a:pPr>
              <a:lnSpc>
                <a:spcPct val="150000"/>
              </a:lnSpc>
            </a:pPr>
            <a:r>
              <a:rPr lang="es-ES_tradnl" sz="1600" dirty="0" smtClean="0"/>
              <a:t>7</a:t>
            </a:r>
            <a:r>
              <a:rPr lang="es-ES_tradnl" sz="1600" dirty="0"/>
              <a:t>. </a:t>
            </a:r>
            <a:r>
              <a:rPr lang="es-ES_tradnl" sz="1600" dirty="0" smtClean="0"/>
              <a:t>Mis padres insisten que yo </a:t>
            </a:r>
            <a:r>
              <a:rPr lang="es-ES_tradnl" sz="1600" dirty="0"/>
              <a:t>______________________ </a:t>
            </a:r>
            <a:r>
              <a:rPr lang="es-ES_tradnl" sz="1600" dirty="0" smtClean="0"/>
              <a:t>(sacar) buenas notas.</a:t>
            </a:r>
            <a:endParaRPr lang="en-US" sz="1600" dirty="0"/>
          </a:p>
          <a:p>
            <a:pPr>
              <a:lnSpc>
                <a:spcPct val="140000"/>
              </a:lnSpc>
            </a:pPr>
            <a:r>
              <a:rPr lang="es-ES_tradnl" sz="1600" dirty="0"/>
              <a:t>8. </a:t>
            </a:r>
            <a:r>
              <a:rPr lang="es-ES_tradnl" sz="1600" dirty="0" smtClean="0"/>
              <a:t>La maestra quiere que los alumnos________________ (entregar) los proyectos a tiempo.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2382269" y="2282135"/>
            <a:ext cx="161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Arial Black"/>
                <a:cs typeface="Arial Black"/>
              </a:rPr>
              <a:t>j</a:t>
            </a:r>
            <a:r>
              <a:rPr lang="en-US" dirty="0" err="1" smtClean="0">
                <a:latin typeface="Arial Black"/>
                <a:cs typeface="Arial Black"/>
              </a:rPr>
              <a:t>u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gue</a:t>
            </a:r>
            <a:r>
              <a:rPr lang="en-US" dirty="0" err="1" smtClean="0">
                <a:solidFill>
                  <a:srgbClr val="3366FF"/>
                </a:solidFill>
                <a:latin typeface="Arial Black"/>
                <a:cs typeface="Arial Black"/>
              </a:rPr>
              <a:t>mos</a:t>
            </a:r>
            <a:endParaRPr lang="en-US" dirty="0">
              <a:solidFill>
                <a:srgbClr val="3366FF"/>
              </a:solidFill>
              <a:latin typeface="Arial Black"/>
              <a:cs typeface="Arial Blac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55498" y="2651467"/>
            <a:ext cx="161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 Black"/>
                <a:cs typeface="Arial Black"/>
              </a:rPr>
              <a:t>emp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ie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c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es</a:t>
            </a:r>
            <a:endParaRPr lang="en-US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86248" y="2976658"/>
            <a:ext cx="161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 Black"/>
                <a:cs typeface="Arial Black"/>
              </a:rPr>
              <a:t>practi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que</a:t>
            </a:r>
            <a:endParaRPr lang="en-US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5767" y="3345990"/>
            <a:ext cx="161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 Black"/>
                <a:cs typeface="Arial Black"/>
              </a:rPr>
              <a:t>organi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c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en</a:t>
            </a:r>
            <a:endParaRPr lang="en-US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44294" y="3678998"/>
            <a:ext cx="161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 Black"/>
                <a:cs typeface="Arial Black"/>
              </a:rPr>
              <a:t>reali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c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e</a:t>
            </a:r>
            <a:endParaRPr lang="en-US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55498" y="4048330"/>
            <a:ext cx="1990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 Black"/>
                <a:cs typeface="Arial Black"/>
              </a:rPr>
              <a:t>apa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gue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mos</a:t>
            </a:r>
            <a:endParaRPr lang="en-US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34703" y="4385396"/>
            <a:ext cx="161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 Black"/>
                <a:cs typeface="Arial Black"/>
              </a:rPr>
              <a:t>sa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que</a:t>
            </a:r>
            <a:endParaRPr lang="en-US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00141" y="4754728"/>
            <a:ext cx="161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 Black"/>
                <a:cs typeface="Arial Black"/>
              </a:rPr>
              <a:t>entre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gue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n</a:t>
            </a:r>
            <a:endParaRPr lang="en-US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61954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irregulares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6197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ES_tradnl" b="1" dirty="0" smtClean="0"/>
              <a:t>4.  Verbos </a:t>
            </a:r>
            <a:r>
              <a:rPr lang="es-ES_tradnl" b="1" dirty="0"/>
              <a:t>con formas irregulares del YO</a:t>
            </a:r>
            <a:endParaRPr lang="en-US" dirty="0"/>
          </a:p>
          <a:p>
            <a:pPr marL="0" indent="0">
              <a:buNone/>
            </a:pPr>
            <a:r>
              <a:rPr lang="es-ES_tradnl" dirty="0"/>
              <a:t> 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1752" y="1930060"/>
            <a:ext cx="8664585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hacer – ha</a:t>
            </a:r>
            <a:r>
              <a:rPr lang="es-ES_tradnl" b="1" dirty="0"/>
              <a:t>ga</a:t>
            </a:r>
            <a:r>
              <a:rPr lang="es-ES_tradnl" dirty="0"/>
              <a:t>	</a:t>
            </a:r>
            <a:r>
              <a:rPr lang="es-ES_tradnl" dirty="0" smtClean="0"/>
              <a:t>      poner </a:t>
            </a:r>
            <a:r>
              <a:rPr lang="es-ES_tradnl" dirty="0"/>
              <a:t>– pon</a:t>
            </a:r>
            <a:r>
              <a:rPr lang="es-ES_tradnl" b="1" dirty="0"/>
              <a:t>ga</a:t>
            </a:r>
            <a:r>
              <a:rPr lang="es-ES_tradnl" dirty="0"/>
              <a:t>	salir – sal</a:t>
            </a:r>
            <a:r>
              <a:rPr lang="es-ES_tradnl" b="1" dirty="0"/>
              <a:t>ga</a:t>
            </a:r>
            <a:r>
              <a:rPr lang="es-ES_tradnl" dirty="0"/>
              <a:t>	</a:t>
            </a:r>
            <a:r>
              <a:rPr lang="es-ES_tradnl" dirty="0" smtClean="0"/>
              <a:t>    caer </a:t>
            </a:r>
            <a:r>
              <a:rPr lang="es-ES_tradnl" dirty="0"/>
              <a:t>– cai</a:t>
            </a:r>
            <a:r>
              <a:rPr lang="es-ES_tradnl" b="1" dirty="0"/>
              <a:t>ga</a:t>
            </a:r>
            <a:r>
              <a:rPr lang="es-ES_tradnl" dirty="0"/>
              <a:t>	</a:t>
            </a:r>
            <a:r>
              <a:rPr lang="es-ES_tradnl" dirty="0" smtClean="0"/>
              <a:t>traer </a:t>
            </a:r>
            <a:r>
              <a:rPr lang="es-ES_tradnl" dirty="0"/>
              <a:t>– trai</a:t>
            </a:r>
            <a:r>
              <a:rPr lang="es-ES_tradnl" b="1" dirty="0"/>
              <a:t>ga</a:t>
            </a:r>
            <a:endParaRPr lang="en-US" dirty="0"/>
          </a:p>
          <a:p>
            <a:r>
              <a:rPr lang="es-ES_tradnl" dirty="0"/>
              <a:t>decir – d</a:t>
            </a:r>
            <a:r>
              <a:rPr lang="es-ES_tradnl" b="1" dirty="0"/>
              <a:t>iga</a:t>
            </a:r>
            <a:r>
              <a:rPr lang="es-ES_tradnl" dirty="0"/>
              <a:t>	</a:t>
            </a:r>
            <a:r>
              <a:rPr lang="es-ES_tradnl" dirty="0" smtClean="0"/>
              <a:t>      huir </a:t>
            </a:r>
            <a:r>
              <a:rPr lang="es-ES_tradnl" dirty="0"/>
              <a:t>– hu</a:t>
            </a:r>
            <a:r>
              <a:rPr lang="es-ES_tradnl" b="1" dirty="0"/>
              <a:t>ya</a:t>
            </a:r>
            <a:r>
              <a:rPr lang="es-ES_tradnl" dirty="0"/>
              <a:t>	</a:t>
            </a:r>
            <a:r>
              <a:rPr lang="es-ES_tradnl" dirty="0" smtClean="0"/>
              <a:t>        oír </a:t>
            </a:r>
            <a:r>
              <a:rPr lang="es-ES_tradnl" dirty="0"/>
              <a:t>– oi</a:t>
            </a:r>
            <a:r>
              <a:rPr lang="es-ES_tradnl" b="1" dirty="0"/>
              <a:t>ga</a:t>
            </a:r>
            <a:r>
              <a:rPr lang="es-ES_tradnl" dirty="0"/>
              <a:t>	</a:t>
            </a:r>
            <a:r>
              <a:rPr lang="es-ES_tradnl" dirty="0" smtClean="0"/>
              <a:t>    tener </a:t>
            </a:r>
            <a:r>
              <a:rPr lang="es-ES_tradnl" dirty="0"/>
              <a:t>– ten</a:t>
            </a:r>
            <a:r>
              <a:rPr lang="es-ES_tradnl" b="1" dirty="0"/>
              <a:t>ga</a:t>
            </a:r>
            <a:r>
              <a:rPr lang="es-ES_tradnl" dirty="0"/>
              <a:t>	</a:t>
            </a:r>
            <a:r>
              <a:rPr lang="es-ES_tradnl" dirty="0" smtClean="0"/>
              <a:t>venir </a:t>
            </a:r>
            <a:r>
              <a:rPr lang="es-ES_tradnl" dirty="0"/>
              <a:t>– ven</a:t>
            </a:r>
            <a:r>
              <a:rPr lang="es-ES_tradnl" b="1" dirty="0"/>
              <a:t>ga</a:t>
            </a:r>
            <a:endParaRPr lang="en-US" dirty="0"/>
          </a:p>
          <a:p>
            <a:r>
              <a:rPr lang="es-ES_tradnl" dirty="0"/>
              <a:t>valer –val</a:t>
            </a:r>
            <a:r>
              <a:rPr lang="es-ES_tradnl" b="1" dirty="0"/>
              <a:t>ga</a:t>
            </a:r>
            <a:r>
              <a:rPr lang="es-ES_tradnl" dirty="0"/>
              <a:t>	     </a:t>
            </a:r>
            <a:r>
              <a:rPr lang="es-ES_tradnl" dirty="0" smtClean="0"/>
              <a:t> </a:t>
            </a:r>
            <a:r>
              <a:rPr lang="es-ES_tradnl" dirty="0"/>
              <a:t>seguir – si</a:t>
            </a:r>
            <a:r>
              <a:rPr lang="es-ES_tradnl" b="1" dirty="0"/>
              <a:t>ga</a:t>
            </a:r>
            <a:r>
              <a:rPr lang="es-ES_tradnl" dirty="0"/>
              <a:t>	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s-ES_tradnl" sz="1000" dirty="0"/>
              <a:t>	</a:t>
            </a:r>
            <a:endParaRPr lang="en-US" sz="1000" dirty="0"/>
          </a:p>
          <a:p>
            <a:r>
              <a:rPr lang="es-ES_tradnl" dirty="0"/>
              <a:t>ofrecer – ofre</a:t>
            </a:r>
            <a:r>
              <a:rPr lang="es-ES_tradnl" b="1" dirty="0"/>
              <a:t>zca</a:t>
            </a:r>
            <a:r>
              <a:rPr lang="es-ES_tradnl" dirty="0"/>
              <a:t>			proteger – prote</a:t>
            </a:r>
            <a:r>
              <a:rPr lang="es-ES_tradnl" b="1" dirty="0"/>
              <a:t>ja</a:t>
            </a:r>
            <a:r>
              <a:rPr lang="es-ES_tradnl" dirty="0"/>
              <a:t>		destruir – destru</a:t>
            </a:r>
            <a:r>
              <a:rPr lang="es-ES_tradnl" b="1" dirty="0"/>
              <a:t>ya</a:t>
            </a:r>
            <a:r>
              <a:rPr lang="es-ES_tradnl" dirty="0"/>
              <a:t>	</a:t>
            </a:r>
            <a:endParaRPr lang="en-US" dirty="0"/>
          </a:p>
          <a:p>
            <a:r>
              <a:rPr lang="es-ES_tradnl" dirty="0"/>
              <a:t>conducir – condu</a:t>
            </a:r>
            <a:r>
              <a:rPr lang="es-ES_tradnl" b="1" dirty="0"/>
              <a:t>zca</a:t>
            </a:r>
            <a:r>
              <a:rPr lang="es-ES_tradnl" dirty="0"/>
              <a:t>		recoger – reco</a:t>
            </a:r>
            <a:r>
              <a:rPr lang="es-ES_tradnl" b="1" dirty="0"/>
              <a:t>ja</a:t>
            </a:r>
            <a:r>
              <a:rPr lang="es-ES_tradnl" dirty="0"/>
              <a:t>		incluir – inclu</a:t>
            </a:r>
            <a:r>
              <a:rPr lang="es-ES_tradnl" b="1" dirty="0"/>
              <a:t>ya</a:t>
            </a:r>
            <a:r>
              <a:rPr lang="es-ES_tradnl" dirty="0"/>
              <a:t>		</a:t>
            </a:r>
            <a:endParaRPr lang="en-US" dirty="0"/>
          </a:p>
          <a:p>
            <a:r>
              <a:rPr lang="es-ES_tradnl" dirty="0"/>
              <a:t>parecer – pare</a:t>
            </a:r>
            <a:r>
              <a:rPr lang="es-ES_tradnl" b="1" dirty="0"/>
              <a:t>zca</a:t>
            </a:r>
            <a:endParaRPr lang="en-US" dirty="0"/>
          </a:p>
          <a:p>
            <a:r>
              <a:rPr lang="es-ES_tradnl" dirty="0"/>
              <a:t>establecer – estable</a:t>
            </a:r>
            <a:r>
              <a:rPr lang="es-ES_tradnl" b="1" dirty="0"/>
              <a:t>zca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0089" y="1315001"/>
            <a:ext cx="559657" cy="55965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1752" y="4132158"/>
            <a:ext cx="8534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/>
              <a:t>5</a:t>
            </a:r>
            <a:r>
              <a:rPr lang="es-ES_tradnl" dirty="0"/>
              <a:t>.  Los verbos irregulares son:  </a:t>
            </a:r>
            <a:r>
              <a:rPr lang="es-ES_tradnl" b="1" dirty="0"/>
              <a:t>haber, ir, ser, saber, dar y estar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13436" y="4553965"/>
            <a:ext cx="88422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600" b="1" dirty="0"/>
              <a:t>haber		ir		</a:t>
            </a:r>
            <a:r>
              <a:rPr lang="es-ES_tradnl" sz="1600" b="1" dirty="0" smtClean="0"/>
              <a:t>	ser</a:t>
            </a:r>
            <a:r>
              <a:rPr lang="es-ES_tradnl" sz="1600" b="1" dirty="0"/>
              <a:t>		   saber		dar		estar</a:t>
            </a:r>
            <a:endParaRPr lang="en-US" sz="1600" dirty="0"/>
          </a:p>
          <a:p>
            <a:r>
              <a:rPr lang="es-ES_tradnl" sz="1600" dirty="0"/>
              <a:t>ha</a:t>
            </a:r>
            <a:r>
              <a:rPr lang="es-ES_tradnl" sz="1600" b="1" dirty="0"/>
              <a:t>ya</a:t>
            </a:r>
            <a:r>
              <a:rPr lang="es-ES_tradnl" sz="1600" dirty="0"/>
              <a:t>		</a:t>
            </a:r>
            <a:r>
              <a:rPr lang="es-ES_tradnl" sz="1600" dirty="0" smtClean="0"/>
              <a:t>	v</a:t>
            </a:r>
            <a:r>
              <a:rPr lang="es-ES_tradnl" sz="1600" b="1" dirty="0" smtClean="0"/>
              <a:t>aya</a:t>
            </a:r>
            <a:r>
              <a:rPr lang="es-ES_tradnl" sz="1600" dirty="0"/>
              <a:t>		s</a:t>
            </a:r>
            <a:r>
              <a:rPr lang="es-ES_tradnl" sz="1600" b="1" dirty="0"/>
              <a:t>ea</a:t>
            </a:r>
            <a:r>
              <a:rPr lang="es-ES_tradnl" sz="1600" dirty="0"/>
              <a:t>		   s</a:t>
            </a:r>
            <a:r>
              <a:rPr lang="es-ES_tradnl" sz="1600" b="1" dirty="0"/>
              <a:t>epa</a:t>
            </a:r>
            <a:r>
              <a:rPr lang="es-ES_tradnl" sz="1600" dirty="0"/>
              <a:t>		d</a:t>
            </a:r>
            <a:r>
              <a:rPr lang="es-ES_tradnl" sz="1600" b="1" dirty="0"/>
              <a:t>é</a:t>
            </a:r>
            <a:r>
              <a:rPr lang="es-ES_tradnl" sz="1600" dirty="0"/>
              <a:t>		est</a:t>
            </a:r>
            <a:r>
              <a:rPr lang="es-ES_tradnl" sz="1600" b="1" dirty="0"/>
              <a:t>é</a:t>
            </a:r>
            <a:endParaRPr lang="en-US" sz="1600" dirty="0"/>
          </a:p>
          <a:p>
            <a:r>
              <a:rPr lang="es-ES_tradnl" sz="1600" dirty="0"/>
              <a:t>ha</a:t>
            </a:r>
            <a:r>
              <a:rPr lang="es-ES_tradnl" sz="1600" b="1" dirty="0"/>
              <a:t>yas</a:t>
            </a:r>
            <a:r>
              <a:rPr lang="es-ES_tradnl" sz="1600" dirty="0"/>
              <a:t>		v</a:t>
            </a:r>
            <a:r>
              <a:rPr lang="es-ES_tradnl" sz="1600" b="1" dirty="0"/>
              <a:t>ayas</a:t>
            </a:r>
            <a:r>
              <a:rPr lang="es-ES_tradnl" sz="1600" dirty="0"/>
              <a:t>		s</a:t>
            </a:r>
            <a:r>
              <a:rPr lang="es-ES_tradnl" sz="1600" b="1" dirty="0"/>
              <a:t>eas</a:t>
            </a:r>
            <a:r>
              <a:rPr lang="es-ES_tradnl" sz="1600" dirty="0"/>
              <a:t>	</a:t>
            </a:r>
            <a:r>
              <a:rPr lang="es-ES_tradnl" sz="1600" dirty="0"/>
              <a:t> </a:t>
            </a:r>
            <a:r>
              <a:rPr lang="es-ES_tradnl" sz="1600" dirty="0" smtClean="0"/>
              <a:t>  	   s</a:t>
            </a:r>
            <a:r>
              <a:rPr lang="es-ES_tradnl" sz="1600" b="1" dirty="0" smtClean="0"/>
              <a:t>epas</a:t>
            </a:r>
            <a:r>
              <a:rPr lang="es-ES_tradnl" sz="1600" dirty="0"/>
              <a:t>		d</a:t>
            </a:r>
            <a:r>
              <a:rPr lang="es-ES_tradnl" sz="1600" b="1" dirty="0"/>
              <a:t>es</a:t>
            </a:r>
            <a:r>
              <a:rPr lang="es-ES_tradnl" sz="1600" dirty="0"/>
              <a:t>		est</a:t>
            </a:r>
            <a:r>
              <a:rPr lang="es-ES_tradnl" sz="1600" b="1" dirty="0"/>
              <a:t>és</a:t>
            </a:r>
            <a:endParaRPr lang="en-US" sz="1600" dirty="0"/>
          </a:p>
          <a:p>
            <a:r>
              <a:rPr lang="es-ES_tradnl" sz="1600" dirty="0"/>
              <a:t>ha</a:t>
            </a:r>
            <a:r>
              <a:rPr lang="es-ES_tradnl" sz="1600" b="1" dirty="0"/>
              <a:t>ya</a:t>
            </a:r>
            <a:r>
              <a:rPr lang="es-ES_tradnl" sz="1600" dirty="0"/>
              <a:t>		</a:t>
            </a:r>
            <a:r>
              <a:rPr lang="es-ES_tradnl" sz="1600" dirty="0" smtClean="0"/>
              <a:t>	v</a:t>
            </a:r>
            <a:r>
              <a:rPr lang="es-ES_tradnl" sz="1600" b="1" dirty="0" smtClean="0"/>
              <a:t>aya</a:t>
            </a:r>
            <a:r>
              <a:rPr lang="es-ES_tradnl" sz="1600" dirty="0"/>
              <a:t>		s</a:t>
            </a:r>
            <a:r>
              <a:rPr lang="es-ES_tradnl" sz="1600" b="1" dirty="0"/>
              <a:t>ea</a:t>
            </a:r>
            <a:r>
              <a:rPr lang="es-ES_tradnl" sz="1600" dirty="0"/>
              <a:t>		   s</a:t>
            </a:r>
            <a:r>
              <a:rPr lang="es-ES_tradnl" sz="1600" b="1" dirty="0"/>
              <a:t>epa</a:t>
            </a:r>
            <a:r>
              <a:rPr lang="es-ES_tradnl" sz="1600" dirty="0"/>
              <a:t>		d</a:t>
            </a:r>
            <a:r>
              <a:rPr lang="es-ES_tradnl" sz="1600" b="1" dirty="0"/>
              <a:t>é</a:t>
            </a:r>
            <a:r>
              <a:rPr lang="es-ES_tradnl" sz="1600" dirty="0"/>
              <a:t>		est</a:t>
            </a:r>
            <a:r>
              <a:rPr lang="es-ES_tradnl" sz="1600" b="1" dirty="0"/>
              <a:t>é</a:t>
            </a:r>
            <a:endParaRPr lang="en-US" sz="1600" dirty="0"/>
          </a:p>
          <a:p>
            <a:r>
              <a:rPr lang="es-ES_tradnl" sz="1600" dirty="0"/>
              <a:t>ha</a:t>
            </a:r>
            <a:r>
              <a:rPr lang="es-ES_tradnl" sz="1600" b="1" dirty="0"/>
              <a:t>yamos</a:t>
            </a:r>
            <a:r>
              <a:rPr lang="es-ES_tradnl" sz="1600" dirty="0"/>
              <a:t>	</a:t>
            </a:r>
            <a:r>
              <a:rPr lang="es-ES_tradnl" sz="1600" dirty="0" smtClean="0"/>
              <a:t>	v</a:t>
            </a:r>
            <a:r>
              <a:rPr lang="es-ES_tradnl" sz="1600" b="1" dirty="0" smtClean="0"/>
              <a:t>ayamos</a:t>
            </a:r>
            <a:r>
              <a:rPr lang="es-ES_tradnl" sz="1600" dirty="0"/>
              <a:t>	</a:t>
            </a:r>
            <a:r>
              <a:rPr lang="es-ES_tradnl" sz="1600" dirty="0" smtClean="0"/>
              <a:t>	s</a:t>
            </a:r>
            <a:r>
              <a:rPr lang="es-ES_tradnl" sz="1600" b="1" dirty="0" smtClean="0"/>
              <a:t>eamos</a:t>
            </a:r>
            <a:r>
              <a:rPr lang="es-ES_tradnl" sz="1600" dirty="0"/>
              <a:t>	   s</a:t>
            </a:r>
            <a:r>
              <a:rPr lang="es-ES_tradnl" sz="1600" b="1" dirty="0"/>
              <a:t>epamos</a:t>
            </a:r>
            <a:r>
              <a:rPr lang="es-ES_tradnl" sz="1600" dirty="0"/>
              <a:t>	</a:t>
            </a:r>
            <a:r>
              <a:rPr lang="es-ES_tradnl" sz="1600" dirty="0" smtClean="0"/>
              <a:t>d</a:t>
            </a:r>
            <a:r>
              <a:rPr lang="es-ES_tradnl" sz="1600" b="1" dirty="0" smtClean="0"/>
              <a:t>emos</a:t>
            </a:r>
            <a:r>
              <a:rPr lang="es-ES_tradnl" sz="1600" dirty="0"/>
              <a:t>	est</a:t>
            </a:r>
            <a:r>
              <a:rPr lang="es-ES_tradnl" sz="1600" b="1" dirty="0"/>
              <a:t>e</a:t>
            </a:r>
            <a:r>
              <a:rPr lang="es-ES_tradnl" sz="1600" dirty="0"/>
              <a:t>mos</a:t>
            </a:r>
            <a:endParaRPr lang="en-US" sz="1600" dirty="0"/>
          </a:p>
          <a:p>
            <a:r>
              <a:rPr lang="es-ES_tradnl" sz="1600" dirty="0"/>
              <a:t>ha</a:t>
            </a:r>
            <a:r>
              <a:rPr lang="es-ES_tradnl" sz="1600" b="1" dirty="0"/>
              <a:t>yáis</a:t>
            </a:r>
            <a:r>
              <a:rPr lang="es-ES_tradnl" sz="1600" dirty="0"/>
              <a:t>	</a:t>
            </a:r>
            <a:r>
              <a:rPr lang="es-ES_tradnl" sz="1600" dirty="0" smtClean="0"/>
              <a:t>	v</a:t>
            </a:r>
            <a:r>
              <a:rPr lang="es-ES_tradnl" sz="1600" b="1" dirty="0" smtClean="0"/>
              <a:t>ayáis</a:t>
            </a:r>
            <a:r>
              <a:rPr lang="es-ES_tradnl" sz="1600" dirty="0"/>
              <a:t>	</a:t>
            </a:r>
            <a:r>
              <a:rPr lang="es-ES_tradnl" sz="1600" dirty="0" smtClean="0"/>
              <a:t>	s</a:t>
            </a:r>
            <a:r>
              <a:rPr lang="es-ES_tradnl" sz="1600" b="1" dirty="0" smtClean="0"/>
              <a:t>eáis</a:t>
            </a:r>
            <a:r>
              <a:rPr lang="es-ES_tradnl" sz="1600" dirty="0"/>
              <a:t>	</a:t>
            </a:r>
            <a:r>
              <a:rPr lang="es-ES_tradnl" sz="1600" dirty="0"/>
              <a:t> </a:t>
            </a:r>
            <a:r>
              <a:rPr lang="es-ES_tradnl" sz="1600" dirty="0" smtClean="0"/>
              <a:t>  s</a:t>
            </a:r>
            <a:r>
              <a:rPr lang="es-ES_tradnl" sz="1600" b="1" dirty="0" smtClean="0"/>
              <a:t>epáis</a:t>
            </a:r>
            <a:r>
              <a:rPr lang="es-ES_tradnl" sz="1600" dirty="0"/>
              <a:t>		</a:t>
            </a:r>
            <a:r>
              <a:rPr lang="es-ES_tradnl" sz="1600" dirty="0" smtClean="0"/>
              <a:t>d</a:t>
            </a:r>
            <a:r>
              <a:rPr lang="es-ES_tradnl" sz="1600" b="1" dirty="0" smtClean="0"/>
              <a:t>eis	</a:t>
            </a:r>
            <a:r>
              <a:rPr lang="es-ES_tradnl" sz="1600" dirty="0"/>
              <a:t>	</a:t>
            </a:r>
            <a:r>
              <a:rPr lang="es-ES_tradnl" sz="1600" dirty="0" smtClean="0"/>
              <a:t>est</a:t>
            </a:r>
            <a:r>
              <a:rPr lang="es-ES_tradnl" sz="1600" b="1" dirty="0" smtClean="0"/>
              <a:t>éis</a:t>
            </a:r>
            <a:endParaRPr lang="en-US" sz="1600" dirty="0"/>
          </a:p>
          <a:p>
            <a:r>
              <a:rPr lang="es-ES_tradnl" sz="1600" dirty="0"/>
              <a:t>ha</a:t>
            </a:r>
            <a:r>
              <a:rPr lang="es-ES_tradnl" sz="1600" b="1" dirty="0"/>
              <a:t>yan</a:t>
            </a:r>
            <a:r>
              <a:rPr lang="es-ES_tradnl" sz="1600" dirty="0"/>
              <a:t>	</a:t>
            </a:r>
            <a:r>
              <a:rPr lang="es-ES_tradnl" sz="1600" dirty="0" smtClean="0"/>
              <a:t>	v</a:t>
            </a:r>
            <a:r>
              <a:rPr lang="es-ES_tradnl" sz="1600" b="1" dirty="0" smtClean="0"/>
              <a:t>ayan</a:t>
            </a:r>
            <a:r>
              <a:rPr lang="es-ES_tradnl" sz="1600" dirty="0"/>
              <a:t>	</a:t>
            </a:r>
            <a:r>
              <a:rPr lang="es-ES_tradnl" sz="1600" dirty="0" smtClean="0"/>
              <a:t>	s</a:t>
            </a:r>
            <a:r>
              <a:rPr lang="es-ES_tradnl" sz="1600" b="1" dirty="0" smtClean="0"/>
              <a:t>ean</a:t>
            </a:r>
            <a:r>
              <a:rPr lang="es-ES_tradnl" sz="1600" dirty="0"/>
              <a:t>	 </a:t>
            </a:r>
            <a:r>
              <a:rPr lang="es-ES_tradnl" sz="1600" dirty="0" smtClean="0"/>
              <a:t>  s</a:t>
            </a:r>
            <a:r>
              <a:rPr lang="es-ES_tradnl" sz="1600" b="1" dirty="0" smtClean="0"/>
              <a:t>epan</a:t>
            </a:r>
            <a:r>
              <a:rPr lang="es-ES_tradnl" sz="1600" dirty="0"/>
              <a:t>		d</a:t>
            </a:r>
            <a:r>
              <a:rPr lang="es-ES_tradnl" sz="1600" b="1" dirty="0"/>
              <a:t>en</a:t>
            </a:r>
            <a:r>
              <a:rPr lang="es-ES_tradnl" sz="1600" dirty="0"/>
              <a:t>		est</a:t>
            </a:r>
            <a:r>
              <a:rPr lang="es-ES_tradnl" sz="1600" b="1" dirty="0"/>
              <a:t>én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129901" y="3613254"/>
            <a:ext cx="1844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solidFill>
                  <a:srgbClr val="0000FF"/>
                </a:solidFill>
                <a:latin typeface="Arial Black"/>
                <a:cs typeface="Arial Black"/>
              </a:rPr>
              <a:t>d</a:t>
            </a:r>
            <a:r>
              <a:rPr lang="es-ES_tradnl" dirty="0" smtClean="0">
                <a:solidFill>
                  <a:srgbClr val="0000FF"/>
                </a:solidFill>
                <a:latin typeface="Arial Black"/>
                <a:cs typeface="Arial Black"/>
              </a:rPr>
              <a:t>irigir – diri</a:t>
            </a:r>
            <a:r>
              <a:rPr lang="es-ES_tradnl" b="1" dirty="0" smtClean="0">
                <a:solidFill>
                  <a:srgbClr val="FF0000"/>
                </a:solidFill>
                <a:latin typeface="Arial Black"/>
                <a:cs typeface="Arial Black"/>
              </a:rPr>
              <a:t>ja</a:t>
            </a:r>
            <a:endParaRPr lang="es-ES_tradnl" b="1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739225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Práctica</a:t>
            </a:r>
            <a:r>
              <a:rPr lang="en-US" dirty="0"/>
              <a:t> de </a:t>
            </a:r>
            <a:r>
              <a:rPr lang="en-US" dirty="0" err="1"/>
              <a:t>verbos</a:t>
            </a:r>
            <a:r>
              <a:rPr lang="en-US" dirty="0"/>
              <a:t> irregulars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es-ES_tradnl" dirty="0"/>
              <a:t>1.  Es bueno que </a:t>
            </a:r>
            <a:r>
              <a:rPr lang="es-ES_tradnl" dirty="0" err="1" smtClean="0"/>
              <a:t>nosotors</a:t>
            </a:r>
            <a:r>
              <a:rPr lang="es-ES_tradnl" dirty="0" smtClean="0"/>
              <a:t> ________________</a:t>
            </a:r>
            <a:r>
              <a:rPr lang="es-ES_tradnl" dirty="0"/>
              <a:t>(conocer) la cultura hispana.</a:t>
            </a:r>
            <a:endParaRPr lang="en-US" dirty="0"/>
          </a:p>
          <a:p>
            <a:pPr marL="0" indent="0">
              <a:lnSpc>
                <a:spcPct val="140000"/>
              </a:lnSpc>
              <a:buNone/>
            </a:pPr>
            <a:r>
              <a:rPr lang="es-ES_tradnl" dirty="0"/>
              <a:t>2.  </a:t>
            </a:r>
            <a:r>
              <a:rPr lang="es-ES_tradnl" b="1" u="sng" dirty="0"/>
              <a:t>Te</a:t>
            </a:r>
            <a:r>
              <a:rPr lang="es-ES_tradnl" dirty="0"/>
              <a:t> aconsejamos que _________________(ver) películas en español y ______________(</a:t>
            </a:r>
            <a:r>
              <a:rPr lang="es-ES_tradnl" dirty="0" err="1"/>
              <a:t>oir</a:t>
            </a:r>
            <a:r>
              <a:rPr lang="es-ES_tradnl" dirty="0"/>
              <a:t>) música hispana.</a:t>
            </a:r>
            <a:endParaRPr lang="en-US" dirty="0"/>
          </a:p>
          <a:p>
            <a:pPr marL="0" indent="0">
              <a:lnSpc>
                <a:spcPct val="140000"/>
              </a:lnSpc>
              <a:buNone/>
            </a:pPr>
            <a:r>
              <a:rPr lang="es-ES_tradnl" dirty="0"/>
              <a:t>3.  Es recomendable que </a:t>
            </a:r>
            <a:r>
              <a:rPr lang="es-ES_tradnl" dirty="0" smtClean="0"/>
              <a:t>_______________________</a:t>
            </a:r>
            <a:r>
              <a:rPr lang="es-ES_tradnl" dirty="0"/>
              <a:t>(hacer) tus deberes en casa.</a:t>
            </a:r>
            <a:endParaRPr lang="en-US" dirty="0"/>
          </a:p>
          <a:p>
            <a:pPr marL="0" indent="0">
              <a:lnSpc>
                <a:spcPct val="140000"/>
              </a:lnSpc>
              <a:buNone/>
            </a:pPr>
            <a:r>
              <a:rPr lang="es-ES_tradnl" dirty="0"/>
              <a:t>4. Es bueno que la profesora  ___________________ (dirigir) la clase.</a:t>
            </a:r>
            <a:endParaRPr lang="en-US" dirty="0"/>
          </a:p>
          <a:p>
            <a:pPr marL="0" indent="0">
              <a:lnSpc>
                <a:spcPct val="140000"/>
              </a:lnSpc>
              <a:buNone/>
            </a:pPr>
            <a:r>
              <a:rPr lang="es-ES_tradnl" dirty="0"/>
              <a:t>5.  Juan le llama a María para que le </a:t>
            </a:r>
            <a:r>
              <a:rPr lang="es-ES_tradnl" dirty="0" smtClean="0"/>
              <a:t>________________ </a:t>
            </a:r>
            <a:r>
              <a:rPr lang="es-ES_tradnl" dirty="0"/>
              <a:t>(traer) el libro de español. </a:t>
            </a:r>
            <a:endParaRPr lang="en-US" dirty="0"/>
          </a:p>
          <a:p>
            <a:pPr marL="0" lvl="0" indent="0">
              <a:lnSpc>
                <a:spcPct val="140000"/>
              </a:lnSpc>
              <a:buNone/>
            </a:pPr>
            <a:r>
              <a:rPr lang="es-ES_tradnl" dirty="0" smtClean="0"/>
              <a:t>6.  Mi </a:t>
            </a:r>
            <a:r>
              <a:rPr lang="es-ES_tradnl" dirty="0"/>
              <a:t>madre no quiere que </a:t>
            </a:r>
            <a:r>
              <a:rPr lang="es-ES_tradnl" dirty="0" smtClean="0"/>
              <a:t>________________________ </a:t>
            </a:r>
            <a:r>
              <a:rPr lang="es-ES_tradnl" dirty="0"/>
              <a:t>(salir, yo) con Juan. </a:t>
            </a:r>
            <a:endParaRPr lang="en-US" dirty="0"/>
          </a:p>
          <a:p>
            <a:pPr marL="0" indent="0">
              <a:lnSpc>
                <a:spcPct val="140000"/>
              </a:lnSpc>
              <a:buNone/>
            </a:pPr>
            <a:r>
              <a:rPr lang="es-ES_tradnl" dirty="0"/>
              <a:t>7.  Es mejor que tú no </a:t>
            </a:r>
            <a:r>
              <a:rPr lang="es-ES_tradnl" dirty="0" smtClean="0"/>
              <a:t>___________________</a:t>
            </a:r>
            <a:r>
              <a:rPr lang="es-ES_tradnl" dirty="0"/>
              <a:t>(conducir) cuando hace mal tiempo.</a:t>
            </a:r>
            <a:endParaRPr lang="en-US" dirty="0"/>
          </a:p>
          <a:p>
            <a:pPr marL="0" indent="0">
              <a:lnSpc>
                <a:spcPct val="140000"/>
              </a:lnSpc>
              <a:buNone/>
            </a:pPr>
            <a:r>
              <a:rPr lang="es-ES_tradnl" dirty="0"/>
              <a:t>8.  Esperamos que ____________________ (ser, vosotros) felices para siempre.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89488" y="1434408"/>
            <a:ext cx="2002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 Black"/>
                <a:cs typeface="Arial Black"/>
              </a:rPr>
              <a:t>cono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zc</a:t>
            </a:r>
            <a:r>
              <a:rPr lang="en-US" dirty="0" err="1" smtClean="0">
                <a:solidFill>
                  <a:srgbClr val="3366FF"/>
                </a:solidFill>
                <a:latin typeface="Arial Black"/>
                <a:cs typeface="Arial Black"/>
              </a:rPr>
              <a:t>amos</a:t>
            </a:r>
            <a:endParaRPr lang="en-US" dirty="0">
              <a:solidFill>
                <a:srgbClr val="3366FF"/>
              </a:solidFill>
              <a:latin typeface="Arial Black"/>
              <a:cs typeface="Arial Blac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96526" y="1928541"/>
            <a:ext cx="161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 Black"/>
                <a:cs typeface="Arial Black"/>
              </a:rPr>
              <a:t>ve</a:t>
            </a:r>
            <a:r>
              <a:rPr lang="en-US" dirty="0" err="1" smtClean="0">
                <a:solidFill>
                  <a:srgbClr val="3366FF"/>
                </a:solidFill>
                <a:latin typeface="Arial Black"/>
                <a:cs typeface="Arial Black"/>
              </a:rPr>
              <a:t>as</a:t>
            </a:r>
            <a:endParaRPr lang="en-US" dirty="0">
              <a:solidFill>
                <a:srgbClr val="3366FF"/>
              </a:solidFill>
              <a:latin typeface="Arial Black"/>
              <a:cs typeface="Arial Black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4157" y="2182112"/>
            <a:ext cx="161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 Black"/>
                <a:cs typeface="Arial Black"/>
              </a:rPr>
              <a:t>oi</a:t>
            </a:r>
            <a:r>
              <a:rPr lang="en-US" dirty="0" err="1">
                <a:solidFill>
                  <a:srgbClr val="FF0000"/>
                </a:solidFill>
                <a:latin typeface="Arial Black"/>
                <a:cs typeface="Arial Black"/>
              </a:rPr>
              <a:t>g</a:t>
            </a:r>
            <a:r>
              <a:rPr lang="en-US" dirty="0" err="1" smtClean="0">
                <a:solidFill>
                  <a:srgbClr val="3366FF"/>
                </a:solidFill>
                <a:latin typeface="Arial Black"/>
                <a:cs typeface="Arial Black"/>
              </a:rPr>
              <a:t>as</a:t>
            </a:r>
            <a:endParaRPr lang="en-US" dirty="0">
              <a:solidFill>
                <a:srgbClr val="3366FF"/>
              </a:solidFill>
              <a:latin typeface="Arial Black"/>
              <a:cs typeface="Arial Black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16458" y="2551444"/>
            <a:ext cx="161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 Black"/>
                <a:cs typeface="Arial Black"/>
              </a:rPr>
              <a:t>ha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g</a:t>
            </a:r>
            <a:r>
              <a:rPr lang="en-US" dirty="0" err="1" smtClean="0">
                <a:solidFill>
                  <a:srgbClr val="3366FF"/>
                </a:solidFill>
                <a:latin typeface="Arial Black"/>
                <a:cs typeface="Arial Black"/>
              </a:rPr>
              <a:t>as</a:t>
            </a:r>
            <a:endParaRPr lang="en-US" dirty="0">
              <a:solidFill>
                <a:srgbClr val="3366FF"/>
              </a:solidFill>
              <a:latin typeface="Arial Black"/>
              <a:cs typeface="Arial Black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16458" y="2948696"/>
            <a:ext cx="161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 Black"/>
                <a:cs typeface="Arial Black"/>
              </a:rPr>
              <a:t>diri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j</a:t>
            </a:r>
            <a:r>
              <a:rPr lang="en-US" dirty="0" err="1" smtClean="0">
                <a:solidFill>
                  <a:srgbClr val="3366FF"/>
                </a:solidFill>
                <a:latin typeface="Arial Black"/>
                <a:cs typeface="Arial Black"/>
              </a:rPr>
              <a:t>a</a:t>
            </a:r>
            <a:endParaRPr lang="en-US" dirty="0">
              <a:solidFill>
                <a:srgbClr val="3366FF"/>
              </a:solidFill>
              <a:latin typeface="Arial Black"/>
              <a:cs typeface="Arial Black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11304" y="3318028"/>
            <a:ext cx="161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 Black"/>
                <a:cs typeface="Arial Black"/>
              </a:rPr>
              <a:t>trai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g</a:t>
            </a:r>
            <a:r>
              <a:rPr lang="en-US" dirty="0" err="1" smtClean="0">
                <a:solidFill>
                  <a:srgbClr val="3366FF"/>
                </a:solidFill>
                <a:latin typeface="Arial Black"/>
                <a:cs typeface="Arial Black"/>
              </a:rPr>
              <a:t>a</a:t>
            </a:r>
            <a:endParaRPr lang="en-US" dirty="0">
              <a:solidFill>
                <a:srgbClr val="3366FF"/>
              </a:solidFill>
              <a:latin typeface="Arial Black"/>
              <a:cs typeface="Arial Black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16458" y="3687360"/>
            <a:ext cx="161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 Black"/>
                <a:cs typeface="Arial Black"/>
              </a:rPr>
              <a:t>sal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g</a:t>
            </a:r>
            <a:r>
              <a:rPr lang="en-US" dirty="0" err="1" smtClean="0">
                <a:solidFill>
                  <a:srgbClr val="3366FF"/>
                </a:solidFill>
                <a:latin typeface="Arial Black"/>
                <a:cs typeface="Arial Black"/>
              </a:rPr>
              <a:t>a</a:t>
            </a:r>
            <a:endParaRPr lang="en-US" dirty="0">
              <a:solidFill>
                <a:srgbClr val="3366FF"/>
              </a:solidFill>
              <a:latin typeface="Arial Black"/>
              <a:cs typeface="Arial Black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12155" y="4056692"/>
            <a:ext cx="161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 Black"/>
                <a:cs typeface="Arial Black"/>
              </a:rPr>
              <a:t>condu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zc</a:t>
            </a:r>
            <a:r>
              <a:rPr lang="en-US" dirty="0" err="1" smtClean="0">
                <a:solidFill>
                  <a:srgbClr val="3366FF"/>
                </a:solidFill>
                <a:latin typeface="Arial Black"/>
                <a:cs typeface="Arial Black"/>
              </a:rPr>
              <a:t>as</a:t>
            </a:r>
            <a:endParaRPr lang="en-US" dirty="0">
              <a:solidFill>
                <a:srgbClr val="3366FF"/>
              </a:solidFill>
              <a:latin typeface="Arial Black"/>
              <a:cs typeface="Arial Black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39990" y="4426024"/>
            <a:ext cx="161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 Black"/>
                <a:cs typeface="Arial Black"/>
              </a:rPr>
              <a:t>se</a:t>
            </a:r>
            <a:r>
              <a:rPr lang="en-US" dirty="0" err="1" smtClean="0">
                <a:solidFill>
                  <a:srgbClr val="3366FF"/>
                </a:solidFill>
                <a:latin typeface="Arial Black"/>
                <a:cs typeface="Arial Black"/>
              </a:rPr>
              <a:t>ái</a:t>
            </a:r>
            <a:r>
              <a:rPr lang="en-US" dirty="0" err="1" smtClean="0">
                <a:solidFill>
                  <a:srgbClr val="3366FF"/>
                </a:solidFill>
                <a:latin typeface="Arial Black"/>
                <a:cs typeface="Arial Black"/>
              </a:rPr>
              <a:t>s</a:t>
            </a:r>
            <a:endParaRPr lang="en-US" dirty="0">
              <a:solidFill>
                <a:srgbClr val="3366FF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830795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b="1" dirty="0"/>
              <a:t>Introducción</a:t>
            </a:r>
            <a:r>
              <a:rPr lang="es-ES_tradnl" b="1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109253"/>
          </a:xfrm>
        </p:spPr>
        <p:txBody>
          <a:bodyPr/>
          <a:lstStyle/>
          <a:p>
            <a:r>
              <a:rPr lang="es-ES_tradnl" dirty="0"/>
              <a:t>En español hay </a:t>
            </a:r>
            <a:r>
              <a:rPr lang="es-ES_tradnl" b="1" dirty="0"/>
              <a:t>tres modos</a:t>
            </a:r>
            <a:r>
              <a:rPr lang="es-ES_tradnl" dirty="0"/>
              <a:t> de verbos en que todos los tiempos verbales son clasificados.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1752" y="2636301"/>
            <a:ext cx="898724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/>
              <a:t>1. El indicativo</a:t>
            </a:r>
            <a:endParaRPr lang="en-US" dirty="0"/>
          </a:p>
          <a:p>
            <a:r>
              <a:rPr lang="es-ES_tradnl" b="1" dirty="0"/>
              <a:t>	</a:t>
            </a:r>
            <a:r>
              <a:rPr lang="es-ES_tradnl" dirty="0"/>
              <a:t>Expresa </a:t>
            </a:r>
            <a:r>
              <a:rPr lang="es-ES_tradnl" u="sng" dirty="0"/>
              <a:t>un hecho</a:t>
            </a:r>
            <a:r>
              <a:rPr lang="es-ES_tradnl" dirty="0"/>
              <a:t>, </a:t>
            </a:r>
            <a:r>
              <a:rPr lang="es-ES_tradnl" u="sng" dirty="0"/>
              <a:t>la verdad </a:t>
            </a:r>
            <a:r>
              <a:rPr lang="es-ES_tradnl" dirty="0"/>
              <a:t>o </a:t>
            </a:r>
            <a:r>
              <a:rPr lang="es-ES_tradnl" u="sng" dirty="0"/>
              <a:t>una creencia</a:t>
            </a:r>
            <a:r>
              <a:rPr lang="es-ES_tradnl" dirty="0"/>
              <a:t>.</a:t>
            </a:r>
            <a:endParaRPr lang="en-US" dirty="0"/>
          </a:p>
          <a:p>
            <a:r>
              <a:rPr lang="es-ES_tradnl" dirty="0"/>
              <a:t>	</a:t>
            </a:r>
            <a:r>
              <a:rPr lang="es-ES_tradnl" sz="1600" b="1" dirty="0"/>
              <a:t>El presente del indicativo</a:t>
            </a:r>
            <a:r>
              <a:rPr lang="es-ES_tradnl" sz="1600" dirty="0"/>
              <a:t>:	Yo hablo español</a:t>
            </a:r>
            <a:endParaRPr lang="en-US" sz="1600" dirty="0"/>
          </a:p>
          <a:p>
            <a:r>
              <a:rPr lang="es-ES_tradnl" sz="1600" dirty="0"/>
              <a:t>	</a:t>
            </a:r>
            <a:r>
              <a:rPr lang="es-ES_tradnl" sz="1600" b="1" dirty="0"/>
              <a:t>El pretérito del indicativo</a:t>
            </a:r>
            <a:r>
              <a:rPr lang="es-ES_tradnl" sz="1600" dirty="0"/>
              <a:t>:	Ella fue al partido ayer.</a:t>
            </a:r>
            <a:endParaRPr lang="en-US" sz="1600" dirty="0"/>
          </a:p>
          <a:p>
            <a:r>
              <a:rPr lang="es-ES_tradnl" sz="1600" dirty="0"/>
              <a:t>	</a:t>
            </a:r>
            <a:r>
              <a:rPr lang="es-ES_tradnl" sz="1600" b="1" dirty="0"/>
              <a:t>El imperfecto del indicativo:  </a:t>
            </a:r>
            <a:r>
              <a:rPr lang="es-ES_tradnl" sz="1600" dirty="0"/>
              <a:t>Nosotros siempre íbamos a la playa durante el verano.</a:t>
            </a:r>
            <a:endParaRPr lang="en-US" sz="1600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1752" y="4143897"/>
            <a:ext cx="8987245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/>
              <a:t>2.  El imperativo:</a:t>
            </a:r>
            <a:endParaRPr lang="en-US" dirty="0"/>
          </a:p>
          <a:p>
            <a:r>
              <a:rPr lang="es-ES_tradnl" b="1" dirty="0"/>
              <a:t>	</a:t>
            </a:r>
            <a:r>
              <a:rPr lang="es-ES_tradnl" dirty="0"/>
              <a:t>El imperativo es para </a:t>
            </a:r>
            <a:r>
              <a:rPr lang="es-ES_tradnl" u="sng" dirty="0"/>
              <a:t>mandar </a:t>
            </a:r>
            <a:r>
              <a:rPr lang="es-ES_tradnl" dirty="0"/>
              <a:t>a alguien a hacer   no hacer algo.</a:t>
            </a:r>
            <a:endParaRPr lang="en-US" dirty="0"/>
          </a:p>
          <a:p>
            <a:r>
              <a:rPr lang="es-ES_tradnl" dirty="0"/>
              <a:t>		</a:t>
            </a:r>
            <a:r>
              <a:rPr lang="es-ES_tradnl" b="1" dirty="0"/>
              <a:t>Familiar tú:</a:t>
            </a:r>
            <a:r>
              <a:rPr lang="es-ES_tradnl" dirty="0"/>
              <a:t>  ¡Habla español¡  ¡No digas mentiras!</a:t>
            </a:r>
            <a:endParaRPr lang="en-US" dirty="0"/>
          </a:p>
          <a:p>
            <a:r>
              <a:rPr lang="es-ES_tradnl" dirty="0"/>
              <a:t>		</a:t>
            </a:r>
            <a:r>
              <a:rPr lang="es-ES_tradnl" b="1" dirty="0"/>
              <a:t>Formal Ud.</a:t>
            </a:r>
            <a:r>
              <a:rPr lang="es-ES_tradnl" dirty="0"/>
              <a:t>  ¡Entre!  ¡No beba el agua!</a:t>
            </a:r>
            <a:endParaRPr lang="en-US" dirty="0"/>
          </a:p>
          <a:p>
            <a:r>
              <a:rPr lang="es-ES_tradnl" dirty="0"/>
              <a:t>		</a:t>
            </a:r>
            <a:r>
              <a:rPr lang="es-ES_tradnl" b="1" dirty="0"/>
              <a:t>Formal Uds</a:t>
            </a:r>
            <a:r>
              <a:rPr lang="es-ES_tradnl" dirty="0"/>
              <a:t>.  ¡Siéntense¡	¡No se duerman¡</a:t>
            </a:r>
            <a:endParaRPr lang="en-US" dirty="0"/>
          </a:p>
          <a:p>
            <a:r>
              <a:rPr lang="es-ES_tradnl" dirty="0"/>
              <a:t>		</a:t>
            </a:r>
            <a:r>
              <a:rPr lang="es-ES_tradnl" b="1" dirty="0"/>
              <a:t>Nosotros:</a:t>
            </a:r>
            <a:r>
              <a:rPr lang="es-ES_tradnl" dirty="0"/>
              <a:t>  ¡Comamos ahora¡	¡Vayámonos¡  	¡No vayamos todavía¡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674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subjuntivo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704028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en-US" sz="1800" dirty="0"/>
              <a:t>The subjunctive is not a </a:t>
            </a:r>
            <a:r>
              <a:rPr lang="en-US" sz="1800" b="1" dirty="0"/>
              <a:t>tense</a:t>
            </a:r>
            <a:r>
              <a:rPr lang="en-US" sz="1800" dirty="0"/>
              <a:t> in Spanish;  rather it is a _________________.  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sz="1800" dirty="0"/>
              <a:t>The indicative tense indicates ______________________, while the subjunctive  </a:t>
            </a:r>
            <a:r>
              <a:rPr lang="en-US" sz="1800" b="1" dirty="0"/>
              <a:t>MOOD</a:t>
            </a:r>
            <a:r>
              <a:rPr lang="en-US" sz="1800" dirty="0"/>
              <a:t> reflects how the speaker ________________ about the action.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18403" y="1527048"/>
            <a:ext cx="2090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Mood / 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modo</a:t>
            </a:r>
            <a:endParaRPr lang="en-US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2735" y="1982757"/>
            <a:ext cx="2090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 Black"/>
                <a:cs typeface="Arial Black"/>
              </a:rPr>
              <a:t>f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act o action</a:t>
            </a:r>
            <a:endParaRPr lang="en-US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49556" y="2288260"/>
            <a:ext cx="2090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feels</a:t>
            </a:r>
            <a:endParaRPr lang="en-US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1752" y="3215001"/>
            <a:ext cx="2990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 smtClean="0"/>
              <a:t>Formación:</a:t>
            </a:r>
            <a:endParaRPr lang="en-US" sz="2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674578" y="3677645"/>
            <a:ext cx="813109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1.  Usa la forma de 	         del presente del indicativo, quita el 		    o </a:t>
            </a:r>
            <a:endParaRPr lang="en-US" dirty="0"/>
          </a:p>
          <a:p>
            <a:r>
              <a:rPr lang="es-ES_tradnl" dirty="0"/>
              <a:t> </a:t>
            </a:r>
            <a:endParaRPr lang="en-US" dirty="0"/>
          </a:p>
          <a:p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s-ES_tradnl" dirty="0"/>
              <a:t>2.  Añade las terminaciones </a:t>
            </a:r>
            <a:r>
              <a:rPr lang="es-ES_tradnl" b="1" u="sng" dirty="0"/>
              <a:t>opuestas</a:t>
            </a:r>
            <a:r>
              <a:rPr lang="es-ES_tradnl" dirty="0"/>
              <a:t>    </a:t>
            </a:r>
            <a:r>
              <a:rPr lang="es-ES_tradnl" b="1" dirty="0"/>
              <a:t>AR  </a:t>
            </a:r>
            <a:r>
              <a:rPr lang="es-ES_tradnl" b="1" dirty="0">
                <a:sym typeface="Wingdings"/>
              </a:rPr>
              <a:t></a:t>
            </a:r>
            <a:r>
              <a:rPr lang="es-ES_tradnl" dirty="0"/>
              <a:t>  </a:t>
            </a:r>
            <a:endParaRPr lang="en-US" dirty="0"/>
          </a:p>
          <a:p>
            <a:r>
              <a:rPr lang="es-ES_tradnl" b="1" dirty="0"/>
              <a:t>    	</a:t>
            </a:r>
            <a:endParaRPr lang="en-US" dirty="0"/>
          </a:p>
          <a:p>
            <a:r>
              <a:rPr lang="es-ES_tradnl" b="1" dirty="0"/>
              <a:t>	   </a:t>
            </a:r>
            <a:r>
              <a:rPr lang="es-ES_tradnl" b="1" dirty="0" smtClean="0"/>
              <a:t>							  ER</a:t>
            </a:r>
            <a:r>
              <a:rPr lang="es-ES_tradnl" b="1" dirty="0"/>
              <a:t>/IR </a:t>
            </a:r>
            <a:r>
              <a:rPr lang="es-ES_tradnl" b="1" dirty="0">
                <a:sym typeface="Wingdings"/>
              </a:rPr>
              <a:t></a:t>
            </a:r>
            <a:r>
              <a:rPr lang="es-ES_tradnl" dirty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9" name="Rounded Rectangle 1"/>
          <p:cNvSpPr>
            <a:spLocks noChangeArrowheads="1"/>
          </p:cNvSpPr>
          <p:nvPr/>
        </p:nvSpPr>
        <p:spPr bwMode="auto">
          <a:xfrm>
            <a:off x="2789238" y="3677645"/>
            <a:ext cx="566738" cy="452438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9238" y="3421740"/>
            <a:ext cx="720886" cy="720886"/>
          </a:xfrm>
          <a:prstGeom prst="rect">
            <a:avLst/>
          </a:prstGeom>
        </p:spPr>
      </p:pic>
      <p:sp>
        <p:nvSpPr>
          <p:cNvPr id="12" name="Rounded Rectangle 1"/>
          <p:cNvSpPr>
            <a:spLocks noChangeArrowheads="1"/>
          </p:cNvSpPr>
          <p:nvPr/>
        </p:nvSpPr>
        <p:spPr bwMode="auto">
          <a:xfrm>
            <a:off x="7137830" y="3615111"/>
            <a:ext cx="566738" cy="452438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ounded Rectangle 1"/>
          <p:cNvSpPr>
            <a:spLocks noChangeArrowheads="1"/>
          </p:cNvSpPr>
          <p:nvPr/>
        </p:nvSpPr>
        <p:spPr bwMode="auto">
          <a:xfrm>
            <a:off x="8125091" y="3603826"/>
            <a:ext cx="566738" cy="452438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5437" y="3533495"/>
            <a:ext cx="609131" cy="60913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475" y="3556342"/>
            <a:ext cx="619354" cy="619354"/>
          </a:xfrm>
          <a:prstGeom prst="rect">
            <a:avLst/>
          </a:prstGeom>
        </p:spPr>
      </p:pic>
      <p:sp>
        <p:nvSpPr>
          <p:cNvPr id="16" name="Rounded Rectangle 1"/>
          <p:cNvSpPr>
            <a:spLocks noChangeArrowheads="1"/>
          </p:cNvSpPr>
          <p:nvPr/>
        </p:nvSpPr>
        <p:spPr bwMode="auto">
          <a:xfrm>
            <a:off x="5651061" y="4482789"/>
            <a:ext cx="1486769" cy="452437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ounded Rectangle 1"/>
          <p:cNvSpPr>
            <a:spLocks noChangeArrowheads="1"/>
          </p:cNvSpPr>
          <p:nvPr/>
        </p:nvSpPr>
        <p:spPr bwMode="auto">
          <a:xfrm>
            <a:off x="5651061" y="5036871"/>
            <a:ext cx="1486769" cy="452437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779476" y="4565894"/>
            <a:ext cx="148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 Black"/>
                <a:cs typeface="Arial Black"/>
              </a:rPr>
              <a:t>er</a:t>
            </a:r>
            <a:r>
              <a:rPr lang="en-US" dirty="0" smtClean="0">
                <a:latin typeface="Arial Black"/>
                <a:cs typeface="Arial Black"/>
              </a:rPr>
              <a:t> / </a:t>
            </a:r>
            <a:r>
              <a:rPr lang="en-US" dirty="0" err="1" smtClean="0">
                <a:latin typeface="Arial Black"/>
                <a:cs typeface="Arial Black"/>
              </a:rPr>
              <a:t>ir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15166" y="5087626"/>
            <a:ext cx="148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  </a:t>
            </a:r>
            <a:r>
              <a:rPr lang="en-US" dirty="0" err="1" smtClean="0">
                <a:latin typeface="Arial Black"/>
                <a:cs typeface="Arial Black"/>
              </a:rPr>
              <a:t>ar</a:t>
            </a:r>
            <a:endParaRPr lang="en-US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4256395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b="1" dirty="0"/>
              <a:t>Las terminaciones para el </a:t>
            </a:r>
            <a:r>
              <a:rPr lang="es-ES_tradnl" b="1" dirty="0" smtClean="0"/>
              <a:t>subjuntivo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2925346"/>
              </p:ext>
            </p:extLst>
          </p:nvPr>
        </p:nvGraphicFramePr>
        <p:xfrm>
          <a:off x="301752" y="1532569"/>
          <a:ext cx="8319107" cy="2263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Document" r:id="rId3" imgW="6629400" imgH="1803400" progId="Word.Document.12">
                  <p:embed/>
                </p:oleObj>
              </mc:Choice>
              <mc:Fallback>
                <p:oleObj name="Document" r:id="rId3" imgW="6629400" imgH="1803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1752" y="1532569"/>
                        <a:ext cx="8319107" cy="22630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33119" y="1772761"/>
            <a:ext cx="514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Arial Black"/>
                <a:cs typeface="Arial Black"/>
              </a:rPr>
              <a:t>e</a:t>
            </a:r>
            <a:endParaRPr lang="en-US" sz="2400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3119" y="2280106"/>
            <a:ext cx="892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  <a:latin typeface="Arial Black"/>
                <a:cs typeface="Arial Black"/>
              </a:rPr>
              <a:t>es</a:t>
            </a:r>
            <a:endParaRPr lang="en-US" sz="2400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01279" y="2972603"/>
            <a:ext cx="892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Arial Black"/>
                <a:cs typeface="Arial Black"/>
              </a:rPr>
              <a:t>e</a:t>
            </a:r>
            <a:endParaRPr lang="en-US" sz="2400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63034" y="1818441"/>
            <a:ext cx="1158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  <a:latin typeface="Arial Black"/>
                <a:cs typeface="Arial Black"/>
              </a:rPr>
              <a:t>emos</a:t>
            </a:r>
            <a:endParaRPr lang="en-US" sz="2400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15434" y="2456908"/>
            <a:ext cx="1158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  <a:latin typeface="Arial Black"/>
                <a:cs typeface="Arial Black"/>
              </a:rPr>
              <a:t>éis</a:t>
            </a:r>
            <a:endParaRPr lang="en-US" sz="2400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15434" y="3103123"/>
            <a:ext cx="1158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Arial Black"/>
                <a:cs typeface="Arial Black"/>
              </a:rPr>
              <a:t>en</a:t>
            </a:r>
            <a:endParaRPr lang="en-US" sz="2400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65634" y="1874391"/>
            <a:ext cx="514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Arial Black"/>
                <a:cs typeface="Arial Black"/>
              </a:rPr>
              <a:t>a</a:t>
            </a:r>
            <a:endParaRPr lang="en-US" sz="2400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65634" y="2456908"/>
            <a:ext cx="892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Arial Black"/>
                <a:cs typeface="Arial Black"/>
              </a:rPr>
              <a:t>a</a:t>
            </a:r>
            <a:r>
              <a:rPr lang="en-US" sz="2400" dirty="0" smtClean="0">
                <a:solidFill>
                  <a:srgbClr val="0000FF"/>
                </a:solidFill>
                <a:latin typeface="Arial Black"/>
                <a:cs typeface="Arial Black"/>
              </a:rPr>
              <a:t>s</a:t>
            </a:r>
            <a:endParaRPr lang="en-US" sz="2400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86549" y="3093477"/>
            <a:ext cx="514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Arial Black"/>
                <a:cs typeface="Arial Black"/>
              </a:rPr>
              <a:t>a</a:t>
            </a:r>
            <a:endParaRPr lang="en-US" sz="2400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62618" y="1874391"/>
            <a:ext cx="1158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Arial Black"/>
                <a:cs typeface="Arial Black"/>
              </a:rPr>
              <a:t>a</a:t>
            </a:r>
            <a:r>
              <a:rPr lang="en-US" sz="2400" dirty="0" err="1" smtClean="0">
                <a:solidFill>
                  <a:srgbClr val="0000FF"/>
                </a:solidFill>
                <a:latin typeface="Arial Black"/>
                <a:cs typeface="Arial Black"/>
              </a:rPr>
              <a:t>mos</a:t>
            </a:r>
            <a:endParaRPr lang="en-US" sz="2400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77911" y="2456908"/>
            <a:ext cx="1158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  <a:latin typeface="Arial Black"/>
                <a:cs typeface="Arial Black"/>
              </a:rPr>
              <a:t>áis</a:t>
            </a:r>
            <a:endParaRPr lang="en-US" sz="2400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77911" y="2972603"/>
            <a:ext cx="1158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Arial Black"/>
                <a:cs typeface="Arial Black"/>
              </a:rPr>
              <a:t>a</a:t>
            </a:r>
            <a:r>
              <a:rPr lang="en-US" sz="2400" dirty="0" smtClean="0">
                <a:solidFill>
                  <a:srgbClr val="0000FF"/>
                </a:solidFill>
                <a:latin typeface="Arial Black"/>
                <a:cs typeface="Arial Black"/>
              </a:rPr>
              <a:t>n</a:t>
            </a:r>
            <a:endParaRPr lang="en-US" sz="2400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96613" y="3811670"/>
            <a:ext cx="8754124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/>
              <a:t>1.  El presente del subjuntivo de los verbos regulares:</a:t>
            </a:r>
            <a:endParaRPr lang="en-US" dirty="0"/>
          </a:p>
          <a:p>
            <a:pPr marL="285750" lvl="0" indent="-285750">
              <a:buFont typeface="Arial"/>
              <a:buChar char="•"/>
            </a:pPr>
            <a:r>
              <a:rPr lang="es-ES_tradnl" dirty="0"/>
              <a:t>Se basa en la forma del YO del presente del indicativo.</a:t>
            </a:r>
            <a:endParaRPr lang="en-US" dirty="0"/>
          </a:p>
          <a:p>
            <a:pPr marL="285750" lvl="0" indent="-285750">
              <a:buFont typeface="Arial"/>
              <a:buChar char="•"/>
            </a:pPr>
            <a:r>
              <a:rPr lang="es-ES_tradnl" dirty="0"/>
              <a:t>Se quita la “o” de la forma del YO y se añada las terminaciones correctas.</a:t>
            </a:r>
            <a:endParaRPr lang="en-US" dirty="0"/>
          </a:p>
          <a:p>
            <a:r>
              <a:rPr lang="es-ES_tradnl" sz="1600" b="1" dirty="0" smtClean="0"/>
              <a:t>	hablar</a:t>
            </a:r>
            <a:r>
              <a:rPr lang="es-ES_tradnl" sz="1600" b="1" dirty="0"/>
              <a:t>				comer			vivir</a:t>
            </a:r>
            <a:endParaRPr lang="en-US" sz="1600" dirty="0"/>
          </a:p>
          <a:p>
            <a:r>
              <a:rPr lang="es-ES_tradnl" sz="1600" dirty="0" smtClean="0"/>
              <a:t>	</a:t>
            </a:r>
            <a:r>
              <a:rPr lang="es-ES_tradnl" sz="1600" dirty="0" err="1" smtClean="0"/>
              <a:t>habl</a:t>
            </a:r>
            <a:r>
              <a:rPr lang="es-ES_tradnl" sz="1600" dirty="0" smtClean="0"/>
              <a:t> </a:t>
            </a:r>
            <a:r>
              <a:rPr lang="es-ES_tradnl" sz="1600" dirty="0"/>
              <a:t>– </a:t>
            </a:r>
            <a:r>
              <a:rPr lang="es-ES_tradnl" sz="1600" b="1" dirty="0"/>
              <a:t>e</a:t>
            </a:r>
            <a:r>
              <a:rPr lang="es-ES_tradnl" sz="1600" dirty="0"/>
              <a:t>				</a:t>
            </a:r>
            <a:r>
              <a:rPr lang="es-ES_tradnl" sz="1600" dirty="0" err="1"/>
              <a:t>com</a:t>
            </a:r>
            <a:r>
              <a:rPr lang="es-ES_tradnl" sz="1600" dirty="0"/>
              <a:t> – </a:t>
            </a:r>
            <a:r>
              <a:rPr lang="es-ES_tradnl" sz="1600" b="1" dirty="0"/>
              <a:t>a</a:t>
            </a:r>
            <a:r>
              <a:rPr lang="es-ES_tradnl" sz="1600" dirty="0"/>
              <a:t>			</a:t>
            </a:r>
            <a:r>
              <a:rPr lang="es-ES_tradnl" sz="1600" dirty="0" err="1"/>
              <a:t>viv</a:t>
            </a:r>
            <a:r>
              <a:rPr lang="es-ES_tradnl" sz="1600" dirty="0"/>
              <a:t> – </a:t>
            </a:r>
            <a:r>
              <a:rPr lang="es-ES_tradnl" sz="1600" b="1" dirty="0"/>
              <a:t>a</a:t>
            </a:r>
            <a:endParaRPr lang="en-US" sz="1600" dirty="0"/>
          </a:p>
          <a:p>
            <a:r>
              <a:rPr lang="es-ES_tradnl" sz="1600" dirty="0" smtClean="0"/>
              <a:t>	</a:t>
            </a:r>
            <a:r>
              <a:rPr lang="es-ES_tradnl" sz="1600" dirty="0" err="1" smtClean="0"/>
              <a:t>habl</a:t>
            </a:r>
            <a:r>
              <a:rPr lang="es-ES_tradnl" sz="1600" dirty="0" smtClean="0"/>
              <a:t> </a:t>
            </a:r>
            <a:r>
              <a:rPr lang="es-ES_tradnl" sz="1600" dirty="0"/>
              <a:t>– </a:t>
            </a:r>
            <a:r>
              <a:rPr lang="es-ES_tradnl" sz="1600" b="1" dirty="0"/>
              <a:t>es</a:t>
            </a:r>
            <a:r>
              <a:rPr lang="es-ES_tradnl" sz="1600" dirty="0"/>
              <a:t>				</a:t>
            </a:r>
            <a:r>
              <a:rPr lang="es-ES_tradnl" sz="1600" dirty="0" err="1"/>
              <a:t>com</a:t>
            </a:r>
            <a:r>
              <a:rPr lang="es-ES_tradnl" sz="1600" dirty="0"/>
              <a:t> – </a:t>
            </a:r>
            <a:r>
              <a:rPr lang="es-ES_tradnl" sz="1600" b="1" dirty="0"/>
              <a:t>as</a:t>
            </a:r>
            <a:r>
              <a:rPr lang="es-ES_tradnl" sz="1600" dirty="0"/>
              <a:t>			</a:t>
            </a:r>
            <a:r>
              <a:rPr lang="es-ES_tradnl" sz="1600" dirty="0" err="1"/>
              <a:t>viv</a:t>
            </a:r>
            <a:r>
              <a:rPr lang="es-ES_tradnl" sz="1600" dirty="0"/>
              <a:t> – </a:t>
            </a:r>
            <a:r>
              <a:rPr lang="es-ES_tradnl" sz="1600" b="1" dirty="0"/>
              <a:t>as</a:t>
            </a:r>
            <a:endParaRPr lang="en-US" sz="1600" dirty="0"/>
          </a:p>
          <a:p>
            <a:r>
              <a:rPr lang="es-ES_tradnl" sz="1600" dirty="0" smtClean="0"/>
              <a:t>	</a:t>
            </a:r>
            <a:r>
              <a:rPr lang="es-ES_tradnl" sz="1600" dirty="0" err="1" smtClean="0"/>
              <a:t>habl</a:t>
            </a:r>
            <a:r>
              <a:rPr lang="es-ES_tradnl" sz="1600" dirty="0" smtClean="0"/>
              <a:t> </a:t>
            </a:r>
            <a:r>
              <a:rPr lang="es-ES_tradnl" sz="1600" dirty="0"/>
              <a:t>– </a:t>
            </a:r>
            <a:r>
              <a:rPr lang="es-ES_tradnl" sz="1600" b="1" dirty="0"/>
              <a:t>e</a:t>
            </a:r>
            <a:r>
              <a:rPr lang="es-ES_tradnl" sz="1600" dirty="0"/>
              <a:t>				</a:t>
            </a:r>
            <a:r>
              <a:rPr lang="es-ES_tradnl" sz="1600" dirty="0" err="1"/>
              <a:t>com</a:t>
            </a:r>
            <a:r>
              <a:rPr lang="es-ES_tradnl" sz="1600" dirty="0"/>
              <a:t> – </a:t>
            </a:r>
            <a:r>
              <a:rPr lang="es-ES_tradnl" sz="1600" b="1" dirty="0"/>
              <a:t>a</a:t>
            </a:r>
            <a:r>
              <a:rPr lang="es-ES_tradnl" sz="1600" dirty="0"/>
              <a:t>			</a:t>
            </a:r>
            <a:r>
              <a:rPr lang="es-ES_tradnl" sz="1600" dirty="0" err="1"/>
              <a:t>viv</a:t>
            </a:r>
            <a:r>
              <a:rPr lang="es-ES_tradnl" sz="1600" dirty="0"/>
              <a:t> – </a:t>
            </a:r>
            <a:r>
              <a:rPr lang="es-ES_tradnl" sz="1600" b="1" dirty="0"/>
              <a:t>a</a:t>
            </a:r>
            <a:endParaRPr lang="en-US" sz="1600" dirty="0"/>
          </a:p>
          <a:p>
            <a:r>
              <a:rPr lang="es-ES_tradnl" sz="1600" dirty="0" smtClean="0"/>
              <a:t>	</a:t>
            </a:r>
            <a:r>
              <a:rPr lang="es-ES_tradnl" sz="1600" dirty="0" err="1" smtClean="0"/>
              <a:t>habl</a:t>
            </a:r>
            <a:r>
              <a:rPr lang="es-ES_tradnl" sz="1600" dirty="0" smtClean="0"/>
              <a:t> </a:t>
            </a:r>
            <a:r>
              <a:rPr lang="es-ES_tradnl" sz="1600" dirty="0"/>
              <a:t>– </a:t>
            </a:r>
            <a:r>
              <a:rPr lang="es-ES_tradnl" sz="1600" b="1" dirty="0" err="1"/>
              <a:t>emos</a:t>
            </a:r>
            <a:r>
              <a:rPr lang="es-ES_tradnl" sz="1600" b="1" dirty="0"/>
              <a:t>	</a:t>
            </a:r>
            <a:r>
              <a:rPr lang="es-ES_tradnl" sz="1600" dirty="0"/>
              <a:t>		</a:t>
            </a:r>
            <a:r>
              <a:rPr lang="es-ES_tradnl" sz="1600" dirty="0" err="1" smtClean="0"/>
              <a:t>com</a:t>
            </a:r>
            <a:r>
              <a:rPr lang="es-ES_tradnl" sz="1600" dirty="0" smtClean="0"/>
              <a:t> </a:t>
            </a:r>
            <a:r>
              <a:rPr lang="es-ES_tradnl" sz="1600" dirty="0"/>
              <a:t>– </a:t>
            </a:r>
            <a:r>
              <a:rPr lang="es-ES_tradnl" sz="1600" b="1" dirty="0"/>
              <a:t>amos	</a:t>
            </a:r>
            <a:r>
              <a:rPr lang="es-ES_tradnl" sz="1600" dirty="0"/>
              <a:t>	</a:t>
            </a:r>
            <a:r>
              <a:rPr lang="es-ES_tradnl" sz="1600" dirty="0" err="1" smtClean="0"/>
              <a:t>viv</a:t>
            </a:r>
            <a:r>
              <a:rPr lang="es-ES_tradnl" sz="1600" dirty="0" smtClean="0"/>
              <a:t> </a:t>
            </a:r>
            <a:r>
              <a:rPr lang="es-ES_tradnl" sz="1600" dirty="0"/>
              <a:t>– </a:t>
            </a:r>
            <a:r>
              <a:rPr lang="es-ES_tradnl" sz="1600" b="1" dirty="0"/>
              <a:t>amos</a:t>
            </a:r>
            <a:endParaRPr lang="en-US" sz="1600" dirty="0"/>
          </a:p>
          <a:p>
            <a:r>
              <a:rPr lang="es-ES_tradnl" sz="1600" dirty="0" smtClean="0"/>
              <a:t>	</a:t>
            </a:r>
            <a:r>
              <a:rPr lang="es-ES_tradnl" sz="1600" dirty="0" err="1" smtClean="0"/>
              <a:t>habl</a:t>
            </a:r>
            <a:r>
              <a:rPr lang="es-ES_tradnl" sz="1600" dirty="0" smtClean="0"/>
              <a:t> </a:t>
            </a:r>
            <a:r>
              <a:rPr lang="es-ES_tradnl" sz="1600" dirty="0"/>
              <a:t>– </a:t>
            </a:r>
            <a:r>
              <a:rPr lang="es-ES_tradnl" sz="1600" b="1" dirty="0" err="1"/>
              <a:t>éis</a:t>
            </a:r>
            <a:r>
              <a:rPr lang="es-ES_tradnl" sz="1600" dirty="0"/>
              <a:t>				</a:t>
            </a:r>
            <a:r>
              <a:rPr lang="es-ES_tradnl" sz="1600" dirty="0" err="1"/>
              <a:t>com</a:t>
            </a:r>
            <a:r>
              <a:rPr lang="es-ES_tradnl" sz="1600" dirty="0"/>
              <a:t> – </a:t>
            </a:r>
            <a:r>
              <a:rPr lang="es-ES_tradnl" sz="1600" b="1" dirty="0" err="1"/>
              <a:t>áis</a:t>
            </a:r>
            <a:r>
              <a:rPr lang="es-ES_tradnl" sz="1600" dirty="0"/>
              <a:t>			</a:t>
            </a:r>
            <a:r>
              <a:rPr lang="es-ES_tradnl" sz="1600" dirty="0" err="1"/>
              <a:t>viv</a:t>
            </a:r>
            <a:r>
              <a:rPr lang="es-ES_tradnl" sz="1600" dirty="0"/>
              <a:t> – </a:t>
            </a:r>
            <a:r>
              <a:rPr lang="es-ES_tradnl" sz="1600" b="1" dirty="0" err="1"/>
              <a:t>áis</a:t>
            </a:r>
            <a:endParaRPr lang="en-US" sz="1600" dirty="0"/>
          </a:p>
          <a:p>
            <a:r>
              <a:rPr lang="es-ES_tradnl" sz="1600" dirty="0" smtClean="0"/>
              <a:t>	</a:t>
            </a:r>
            <a:r>
              <a:rPr lang="es-ES_tradnl" sz="1600" dirty="0" err="1" smtClean="0"/>
              <a:t>habl</a:t>
            </a:r>
            <a:r>
              <a:rPr lang="es-ES_tradnl" sz="1600" dirty="0" smtClean="0"/>
              <a:t> </a:t>
            </a:r>
            <a:r>
              <a:rPr lang="es-ES_tradnl" sz="1600" dirty="0"/>
              <a:t>– </a:t>
            </a:r>
            <a:r>
              <a:rPr lang="es-ES_tradnl" sz="1600" b="1" dirty="0"/>
              <a:t>en</a:t>
            </a:r>
            <a:r>
              <a:rPr lang="es-ES_tradnl" sz="1600" dirty="0"/>
              <a:t>				</a:t>
            </a:r>
            <a:r>
              <a:rPr lang="es-ES_tradnl" sz="1600" dirty="0" err="1"/>
              <a:t>com</a:t>
            </a:r>
            <a:r>
              <a:rPr lang="es-ES_tradnl" sz="1600" dirty="0"/>
              <a:t> – </a:t>
            </a:r>
            <a:r>
              <a:rPr lang="es-ES_tradnl" sz="1600" b="1" dirty="0" err="1"/>
              <a:t>an</a:t>
            </a:r>
            <a:r>
              <a:rPr lang="es-ES_tradnl" sz="1600" dirty="0"/>
              <a:t>			</a:t>
            </a:r>
            <a:r>
              <a:rPr lang="es-ES_tradnl" sz="1600" dirty="0" err="1"/>
              <a:t>viv</a:t>
            </a:r>
            <a:r>
              <a:rPr lang="es-ES_tradnl" sz="1600" dirty="0"/>
              <a:t> – </a:t>
            </a:r>
            <a:r>
              <a:rPr lang="es-ES_tradnl" sz="1600" b="1" dirty="0" err="1"/>
              <a:t>an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2483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err="1" smtClean="0"/>
              <a:t>Práctica</a:t>
            </a:r>
            <a:r>
              <a:rPr lang="en-US" dirty="0" smtClean="0"/>
              <a:t>: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34400" cy="498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2400" dirty="0"/>
              <a:t>Escriba la forma del subjuntivo  de los verbos que </a:t>
            </a:r>
            <a:r>
              <a:rPr lang="es-ES_tradnl" sz="2400" dirty="0" smtClean="0"/>
              <a:t>siguen. </a:t>
            </a:r>
            <a:endParaRPr lang="es-ES_tradnl" sz="2400" dirty="0"/>
          </a:p>
        </p:txBody>
      </p:sp>
      <p:sp>
        <p:nvSpPr>
          <p:cNvPr id="4" name="Rectangle 3"/>
          <p:cNvSpPr/>
          <p:nvPr/>
        </p:nvSpPr>
        <p:spPr>
          <a:xfrm>
            <a:off x="195910" y="2314401"/>
            <a:ext cx="8800667" cy="3096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600" dirty="0"/>
              <a:t>1. Es necesario que los alumnos </a:t>
            </a:r>
            <a:r>
              <a:rPr lang="es-ES_tradnl" sz="1600" dirty="0" smtClean="0"/>
              <a:t> ________________ (hablar) </a:t>
            </a:r>
            <a:r>
              <a:rPr lang="es-ES_tradnl" sz="1600" dirty="0"/>
              <a:t>en español en clase.</a:t>
            </a:r>
            <a:endParaRPr lang="en-US" sz="1600" dirty="0"/>
          </a:p>
          <a:p>
            <a:endParaRPr lang="es-ES_tradnl" sz="800" dirty="0" smtClean="0"/>
          </a:p>
          <a:p>
            <a:r>
              <a:rPr lang="es-ES_tradnl" sz="1600" dirty="0" smtClean="0"/>
              <a:t>2</a:t>
            </a:r>
            <a:r>
              <a:rPr lang="es-ES_tradnl" sz="1600" dirty="0"/>
              <a:t>. Te recomendamos que tú </a:t>
            </a:r>
            <a:r>
              <a:rPr lang="es-ES_tradnl" sz="1600" dirty="0" smtClean="0"/>
              <a:t>_______________ (escuchar</a:t>
            </a:r>
            <a:r>
              <a:rPr lang="es-ES_tradnl" sz="1600" dirty="0"/>
              <a:t>) </a:t>
            </a:r>
            <a:r>
              <a:rPr lang="es-ES_tradnl" sz="1600" dirty="0" smtClean="0"/>
              <a:t>m</a:t>
            </a:r>
            <a:r>
              <a:rPr lang="es-ES_tradnl" sz="1600" dirty="0" smtClean="0"/>
              <a:t>úsica latina.</a:t>
            </a:r>
            <a:endParaRPr lang="en-US" sz="1600" dirty="0"/>
          </a:p>
          <a:p>
            <a:pPr>
              <a:lnSpc>
                <a:spcPct val="130000"/>
              </a:lnSpc>
            </a:pPr>
            <a:r>
              <a:rPr lang="es-ES_tradnl" sz="1600" dirty="0"/>
              <a:t>3. Es aconsejable que los alumnos </a:t>
            </a:r>
            <a:r>
              <a:rPr lang="es-ES_tradnl" sz="1600" dirty="0" smtClean="0"/>
              <a:t>_____________ </a:t>
            </a:r>
            <a:r>
              <a:rPr lang="es-ES_tradnl" sz="1600" dirty="0"/>
              <a:t>(tratar) de hablar con nativos en español.</a:t>
            </a:r>
            <a:endParaRPr lang="en-US" sz="1600" dirty="0"/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es-ES_tradnl" sz="1600" dirty="0" smtClean="0"/>
              <a:t>Es </a:t>
            </a:r>
            <a:r>
              <a:rPr lang="es-ES_tradnl" sz="1600" dirty="0"/>
              <a:t>dudoso que los extraterrestres </a:t>
            </a:r>
            <a:r>
              <a:rPr lang="es-ES_tradnl" sz="1600" dirty="0" smtClean="0"/>
              <a:t>______________________ </a:t>
            </a:r>
            <a:r>
              <a:rPr lang="es-ES_tradnl" sz="1600" dirty="0"/>
              <a:t>(existir).</a:t>
            </a:r>
            <a:endParaRPr lang="en-US" sz="1600" dirty="0"/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es-ES_tradnl" sz="1600" dirty="0"/>
              <a:t>5</a:t>
            </a:r>
            <a:r>
              <a:rPr lang="es-ES_tradnl" sz="1600" dirty="0" smtClean="0"/>
              <a:t>.  </a:t>
            </a:r>
            <a:r>
              <a:rPr lang="es-ES_tradnl" sz="1600" dirty="0"/>
              <a:t>Esperamos que la profesora_______________________(celebrar) la fiesta en clase.</a:t>
            </a:r>
            <a:endParaRPr lang="en-US" sz="1600" dirty="0"/>
          </a:p>
          <a:p>
            <a:pPr>
              <a:lnSpc>
                <a:spcPct val="150000"/>
              </a:lnSpc>
            </a:pPr>
            <a:r>
              <a:rPr lang="es-ES_tradnl" sz="1600" dirty="0"/>
              <a:t>6</a:t>
            </a:r>
            <a:r>
              <a:rPr lang="es-ES_tradnl" sz="1600" dirty="0" smtClean="0"/>
              <a:t>. </a:t>
            </a:r>
            <a:r>
              <a:rPr lang="es-ES_tradnl" sz="1600" dirty="0"/>
              <a:t>Es importante que </a:t>
            </a:r>
            <a:r>
              <a:rPr lang="es-ES_tradnl" sz="1600" dirty="0" smtClean="0"/>
              <a:t>nosotros</a:t>
            </a:r>
            <a:r>
              <a:rPr lang="es-ES_tradnl" sz="1600" dirty="0" smtClean="0"/>
              <a:t>______________ </a:t>
            </a:r>
            <a:r>
              <a:rPr lang="es-ES_tradnl" sz="1600" dirty="0"/>
              <a:t>(leer) en español lecturas interesantes.</a:t>
            </a:r>
            <a:endParaRPr lang="en-US" sz="1600" dirty="0"/>
          </a:p>
          <a:p>
            <a:pPr>
              <a:lnSpc>
                <a:spcPct val="150000"/>
              </a:lnSpc>
            </a:pPr>
            <a:r>
              <a:rPr lang="es-ES_tradnl" sz="1600" dirty="0"/>
              <a:t>7. Es mejor que tú ______________________ (asistir) regularmente a un curso de lengua.</a:t>
            </a:r>
            <a:endParaRPr lang="en-US" sz="1600" dirty="0"/>
          </a:p>
          <a:p>
            <a:pPr>
              <a:lnSpc>
                <a:spcPct val="140000"/>
              </a:lnSpc>
            </a:pPr>
            <a:r>
              <a:rPr lang="es-ES_tradnl" sz="1600" dirty="0"/>
              <a:t>8. Es interesante que los alumnos ______________________ (usar) los medios de </a:t>
            </a:r>
            <a:r>
              <a:rPr lang="es-ES_tradnl" sz="1600" dirty="0" smtClean="0"/>
              <a:t>  </a:t>
            </a:r>
          </a:p>
          <a:p>
            <a:r>
              <a:rPr lang="es-ES_tradnl" sz="1600" dirty="0"/>
              <a:t> </a:t>
            </a:r>
            <a:r>
              <a:rPr lang="es-ES_tradnl" sz="1600" dirty="0" smtClean="0"/>
              <a:t>     comunicación  </a:t>
            </a:r>
            <a:r>
              <a:rPr lang="es-ES_tradnl" sz="1600" dirty="0"/>
              <a:t>modernos para mejorar sus conocimientos en español.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3371827" y="2314401"/>
            <a:ext cx="161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 Black"/>
                <a:cs typeface="Arial Black"/>
              </a:rPr>
              <a:t>habl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en</a:t>
            </a:r>
            <a:endParaRPr lang="en-US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55498" y="2651467"/>
            <a:ext cx="161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 Black"/>
                <a:cs typeface="Arial Black"/>
              </a:rPr>
              <a:t>escuch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es</a:t>
            </a:r>
            <a:endParaRPr lang="en-US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95184" y="2988533"/>
            <a:ext cx="161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 Black"/>
                <a:cs typeface="Arial Black"/>
              </a:rPr>
              <a:t>trat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en</a:t>
            </a:r>
            <a:endParaRPr lang="en-US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00141" y="3345990"/>
            <a:ext cx="161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 Black"/>
                <a:cs typeface="Arial Black"/>
              </a:rPr>
              <a:t>exist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an</a:t>
            </a:r>
            <a:endParaRPr lang="en-US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09263" y="3727197"/>
            <a:ext cx="161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 Black"/>
                <a:cs typeface="Arial Black"/>
              </a:rPr>
              <a:t>celebr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e</a:t>
            </a:r>
            <a:endParaRPr lang="en-US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71827" y="4048330"/>
            <a:ext cx="161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 Black"/>
                <a:cs typeface="Arial Black"/>
              </a:rPr>
              <a:t>le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amos</a:t>
            </a:r>
            <a:endParaRPr lang="en-US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86248" y="4417662"/>
            <a:ext cx="161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 Black"/>
                <a:cs typeface="Arial Black"/>
              </a:rPr>
              <a:t>asist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as</a:t>
            </a:r>
            <a:endParaRPr lang="en-US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00141" y="4754728"/>
            <a:ext cx="161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 Black"/>
                <a:cs typeface="Arial Black"/>
              </a:rPr>
              <a:t>us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en</a:t>
            </a:r>
            <a:endParaRPr lang="en-US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405173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2400" b="1" dirty="0"/>
              <a:t>2.  El presente del subjuntivo de los verbos </a:t>
            </a:r>
            <a:r>
              <a:rPr lang="es-ES_tradnl" sz="2400" b="1" dirty="0" smtClean="0"/>
              <a:t/>
            </a:r>
            <a:br>
              <a:rPr lang="es-ES_tradnl" sz="2400" b="1" dirty="0" smtClean="0"/>
            </a:br>
            <a:r>
              <a:rPr lang="es-ES_tradnl" sz="2400" b="1" dirty="0" smtClean="0"/>
              <a:t>de </a:t>
            </a:r>
            <a:r>
              <a:rPr lang="es-ES_tradnl" sz="2400" b="1" dirty="0"/>
              <a:t>cambio radical</a:t>
            </a:r>
            <a:r>
              <a:rPr lang="es-ES_tradnl" sz="2400" b="1" dirty="0" smtClean="0"/>
              <a:t>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34400" cy="4572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_tradnl" dirty="0"/>
              <a:t> </a:t>
            </a:r>
            <a:r>
              <a:rPr lang="es-ES_tradnl" b="1" dirty="0" smtClean="0"/>
              <a:t>A</a:t>
            </a:r>
            <a:r>
              <a:rPr lang="es-ES_tradnl" b="1" dirty="0"/>
              <a:t>. Los verbos –</a:t>
            </a:r>
            <a:r>
              <a:rPr lang="es-ES_tradnl" b="1" dirty="0" err="1"/>
              <a:t>ar</a:t>
            </a:r>
            <a:r>
              <a:rPr lang="es-ES_tradnl" dirty="0"/>
              <a:t> y </a:t>
            </a:r>
            <a:r>
              <a:rPr lang="es-ES_tradnl" b="1" dirty="0"/>
              <a:t>–</a:t>
            </a:r>
            <a:r>
              <a:rPr lang="es-ES_tradnl" b="1" dirty="0" err="1"/>
              <a:t>er</a:t>
            </a:r>
            <a:r>
              <a:rPr lang="es-ES_tradnl" b="1" dirty="0"/>
              <a:t> </a:t>
            </a:r>
            <a:r>
              <a:rPr lang="es-ES_tradnl" dirty="0"/>
              <a:t> el cambio es el mismo  del presente </a:t>
            </a:r>
            <a:r>
              <a:rPr lang="es-ES_tradnl" dirty="0" smtClean="0"/>
              <a:t>del </a:t>
            </a:r>
            <a:r>
              <a:rPr lang="es-ES_tradnl" dirty="0"/>
              <a:t>indicativo.</a:t>
            </a:r>
            <a:endParaRPr lang="en-US" dirty="0"/>
          </a:p>
          <a:p>
            <a:pPr marL="0" indent="0">
              <a:buNone/>
            </a:pPr>
            <a:r>
              <a:rPr lang="es-ES_tradnl" dirty="0"/>
              <a:t>		</a:t>
            </a:r>
            <a:r>
              <a:rPr lang="es-ES_tradnl" b="1" dirty="0"/>
              <a:t>e</a:t>
            </a:r>
            <a:r>
              <a:rPr lang="es-ES_tradnl" b="1" dirty="0">
                <a:sym typeface="Wingdings"/>
              </a:rPr>
              <a:t></a:t>
            </a:r>
            <a:r>
              <a:rPr lang="es-ES_tradnl" b="1" dirty="0"/>
              <a:t> </a:t>
            </a:r>
            <a:r>
              <a:rPr lang="es-ES_tradnl" b="1" dirty="0" err="1"/>
              <a:t>ie</a:t>
            </a:r>
            <a:r>
              <a:rPr lang="es-ES_tradnl" dirty="0"/>
              <a:t> y</a:t>
            </a:r>
            <a:r>
              <a:rPr lang="es-ES_tradnl" b="1" dirty="0"/>
              <a:t> o</a:t>
            </a:r>
            <a:r>
              <a:rPr lang="es-ES_tradnl" b="1" dirty="0">
                <a:sym typeface="Wingdings"/>
              </a:rPr>
              <a:t></a:t>
            </a:r>
            <a:r>
              <a:rPr lang="es-ES_tradnl" b="1" dirty="0"/>
              <a:t> </a:t>
            </a:r>
            <a:r>
              <a:rPr lang="es-ES_tradnl" b="1" dirty="0" err="1"/>
              <a:t>ue</a:t>
            </a:r>
            <a:r>
              <a:rPr lang="es-ES_tradnl" b="1" dirty="0"/>
              <a:t> </a:t>
            </a:r>
            <a:endParaRPr lang="en-US" dirty="0"/>
          </a:p>
          <a:p>
            <a:pPr marL="0" lvl="0" indent="0">
              <a:buNone/>
            </a:pPr>
            <a:r>
              <a:rPr lang="es-ES_tradnl" dirty="0"/>
              <a:t>NO se cambia en las formas de </a:t>
            </a:r>
            <a:r>
              <a:rPr lang="es-ES_tradnl" b="1" dirty="0"/>
              <a:t>nosotros</a:t>
            </a:r>
            <a:r>
              <a:rPr lang="es-ES_tradnl" dirty="0"/>
              <a:t> y </a:t>
            </a:r>
            <a:r>
              <a:rPr lang="es-ES_tradnl" b="1" dirty="0"/>
              <a:t>vosotros</a:t>
            </a:r>
            <a:r>
              <a:rPr lang="es-ES_tradnl" dirty="0"/>
              <a:t>.</a:t>
            </a:r>
            <a:endParaRPr lang="en-US" dirty="0"/>
          </a:p>
          <a:p>
            <a:pPr marL="0" indent="0">
              <a:buNone/>
            </a:pPr>
            <a:r>
              <a:rPr lang="es-ES_tradnl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E</a:t>
            </a:r>
            <a:r>
              <a:rPr lang="es-ES_tradnl" b="1" dirty="0" err="1" smtClean="0"/>
              <a:t>mpezar</a:t>
            </a:r>
            <a:r>
              <a:rPr lang="es-ES_tradnl" b="1" dirty="0"/>
              <a:t>	</a:t>
            </a:r>
            <a:r>
              <a:rPr lang="es-ES_tradnl" b="1" dirty="0" smtClean="0"/>
              <a:t>acostarse</a:t>
            </a:r>
            <a:r>
              <a:rPr lang="es-ES_tradnl" b="1" dirty="0"/>
              <a:t>	</a:t>
            </a:r>
            <a:r>
              <a:rPr lang="es-ES_tradnl" b="1" dirty="0" smtClean="0"/>
              <a:t>	querer</a:t>
            </a:r>
            <a:r>
              <a:rPr lang="es-ES_tradnl" b="1" dirty="0"/>
              <a:t>	</a:t>
            </a:r>
            <a:r>
              <a:rPr lang="es-ES_tradnl" b="1" dirty="0" smtClean="0"/>
              <a:t>volver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E</a:t>
            </a:r>
            <a:r>
              <a:rPr lang="es-ES_tradnl" dirty="0" err="1" smtClean="0"/>
              <a:t>mp</a:t>
            </a:r>
            <a:r>
              <a:rPr lang="es-ES_tradnl" b="1" u="sng" dirty="0" err="1" smtClean="0"/>
              <a:t>ie</a:t>
            </a:r>
            <a:r>
              <a:rPr lang="es-ES_tradnl" dirty="0" err="1" smtClean="0"/>
              <a:t>ce</a:t>
            </a:r>
            <a:r>
              <a:rPr lang="es-ES_tradnl" dirty="0"/>
              <a:t>	</a:t>
            </a:r>
            <a:r>
              <a:rPr lang="es-ES_tradnl" dirty="0" smtClean="0"/>
              <a:t>me </a:t>
            </a:r>
            <a:r>
              <a:rPr lang="es-ES_tradnl" dirty="0"/>
              <a:t>ac</a:t>
            </a:r>
            <a:r>
              <a:rPr lang="es-ES_tradnl" b="1" u="sng" dirty="0"/>
              <a:t>ue</a:t>
            </a:r>
            <a:r>
              <a:rPr lang="es-ES_tradnl" dirty="0"/>
              <a:t>ste	</a:t>
            </a:r>
            <a:r>
              <a:rPr lang="es-ES_tradnl" dirty="0" smtClean="0"/>
              <a:t>	qu</a:t>
            </a:r>
            <a:r>
              <a:rPr lang="es-ES_tradnl" b="1" u="sng" dirty="0" smtClean="0"/>
              <a:t>ie</a:t>
            </a:r>
            <a:r>
              <a:rPr lang="es-ES_tradnl" dirty="0" smtClean="0"/>
              <a:t>ra</a:t>
            </a:r>
            <a:r>
              <a:rPr lang="es-ES_tradnl" dirty="0"/>
              <a:t>		v</a:t>
            </a:r>
            <a:r>
              <a:rPr lang="es-ES_tradnl" b="1" u="sng" dirty="0"/>
              <a:t>ue</a:t>
            </a:r>
            <a:r>
              <a:rPr lang="es-ES_tradnl" dirty="0"/>
              <a:t>lva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E</a:t>
            </a:r>
            <a:r>
              <a:rPr lang="es-ES_tradnl" dirty="0" err="1" smtClean="0"/>
              <a:t>mp</a:t>
            </a:r>
            <a:r>
              <a:rPr lang="es-ES_tradnl" b="1" u="sng" dirty="0" err="1" smtClean="0"/>
              <a:t>ie</a:t>
            </a:r>
            <a:r>
              <a:rPr lang="es-ES_tradnl" dirty="0" err="1" smtClean="0"/>
              <a:t>ces</a:t>
            </a:r>
            <a:r>
              <a:rPr lang="es-ES_tradnl" dirty="0"/>
              <a:t>	</a:t>
            </a:r>
            <a:r>
              <a:rPr lang="es-ES_tradnl" dirty="0" smtClean="0"/>
              <a:t>te </a:t>
            </a:r>
            <a:r>
              <a:rPr lang="es-ES_tradnl" dirty="0"/>
              <a:t>ac</a:t>
            </a:r>
            <a:r>
              <a:rPr lang="es-ES_tradnl" b="1" u="sng" dirty="0"/>
              <a:t>ue</a:t>
            </a:r>
            <a:r>
              <a:rPr lang="es-ES_tradnl" dirty="0"/>
              <a:t>stes	</a:t>
            </a:r>
            <a:r>
              <a:rPr lang="es-ES_tradnl" dirty="0" smtClean="0"/>
              <a:t>	qu</a:t>
            </a:r>
            <a:r>
              <a:rPr lang="es-ES_tradnl" b="1" u="sng" dirty="0" smtClean="0"/>
              <a:t>ie</a:t>
            </a:r>
            <a:r>
              <a:rPr lang="es-ES_tradnl" dirty="0" smtClean="0"/>
              <a:t>ras</a:t>
            </a:r>
            <a:r>
              <a:rPr lang="es-ES_tradnl" dirty="0"/>
              <a:t>		v</a:t>
            </a:r>
            <a:r>
              <a:rPr lang="es-ES_tradnl" b="1" u="sng" dirty="0"/>
              <a:t>ue</a:t>
            </a:r>
            <a:r>
              <a:rPr lang="es-ES_tradnl" dirty="0"/>
              <a:t>lvas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E</a:t>
            </a:r>
            <a:r>
              <a:rPr lang="es-ES_tradnl" dirty="0" err="1" smtClean="0"/>
              <a:t>mp</a:t>
            </a:r>
            <a:r>
              <a:rPr lang="es-ES_tradnl" b="1" u="sng" dirty="0" err="1" smtClean="0"/>
              <a:t>ie</a:t>
            </a:r>
            <a:r>
              <a:rPr lang="es-ES_tradnl" dirty="0" err="1" smtClean="0"/>
              <a:t>ce</a:t>
            </a:r>
            <a:r>
              <a:rPr lang="es-ES_tradnl" dirty="0"/>
              <a:t>	</a:t>
            </a:r>
            <a:r>
              <a:rPr lang="es-ES_tradnl" dirty="0" smtClean="0"/>
              <a:t>se </a:t>
            </a:r>
            <a:r>
              <a:rPr lang="es-ES_tradnl" dirty="0"/>
              <a:t>ac</a:t>
            </a:r>
            <a:r>
              <a:rPr lang="es-ES_tradnl" b="1" u="sng" dirty="0"/>
              <a:t>ue</a:t>
            </a:r>
            <a:r>
              <a:rPr lang="es-ES_tradnl" dirty="0"/>
              <a:t>ste	</a:t>
            </a:r>
            <a:r>
              <a:rPr lang="es-ES_tradnl" dirty="0" smtClean="0"/>
              <a:t>	qu</a:t>
            </a:r>
            <a:r>
              <a:rPr lang="es-ES_tradnl" b="1" dirty="0" smtClean="0"/>
              <a:t>ie</a:t>
            </a:r>
            <a:r>
              <a:rPr lang="es-ES_tradnl" dirty="0" smtClean="0"/>
              <a:t>ra</a:t>
            </a:r>
            <a:r>
              <a:rPr lang="es-ES_tradnl" dirty="0"/>
              <a:t>		v</a:t>
            </a:r>
            <a:r>
              <a:rPr lang="es-ES_tradnl" b="1" u="sng" dirty="0"/>
              <a:t>uel</a:t>
            </a:r>
            <a:r>
              <a:rPr lang="es-ES_tradnl" dirty="0"/>
              <a:t>va</a:t>
            </a:r>
            <a:endParaRPr lang="en-US" dirty="0"/>
          </a:p>
          <a:p>
            <a:pPr marL="0" indent="0">
              <a:buNone/>
            </a:pPr>
            <a:r>
              <a:rPr lang="es-ES_tradnl" dirty="0"/>
              <a:t>emp</a:t>
            </a:r>
            <a:r>
              <a:rPr lang="es-ES_tradnl" b="1" u="sng" dirty="0"/>
              <a:t>e</a:t>
            </a:r>
            <a:r>
              <a:rPr lang="es-ES_tradnl" dirty="0"/>
              <a:t>cemos	nos ac</a:t>
            </a:r>
            <a:r>
              <a:rPr lang="es-ES_tradnl" b="1" u="sng" dirty="0"/>
              <a:t>o</a:t>
            </a:r>
            <a:r>
              <a:rPr lang="es-ES_tradnl" dirty="0"/>
              <a:t>stamos		qu</a:t>
            </a:r>
            <a:r>
              <a:rPr lang="es-ES_tradnl" b="1" u="sng" dirty="0"/>
              <a:t>e</a:t>
            </a:r>
            <a:r>
              <a:rPr lang="es-ES_tradnl" dirty="0"/>
              <a:t>ramos	</a:t>
            </a:r>
            <a:r>
              <a:rPr lang="es-ES_tradnl" dirty="0" smtClean="0"/>
              <a:t>v</a:t>
            </a:r>
            <a:r>
              <a:rPr lang="es-ES_tradnl" b="1" u="sng" dirty="0" smtClean="0"/>
              <a:t>o</a:t>
            </a:r>
            <a:r>
              <a:rPr lang="es-ES_tradnl" dirty="0" smtClean="0"/>
              <a:t>lvamos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E</a:t>
            </a:r>
            <a:r>
              <a:rPr lang="es-ES_tradnl" dirty="0" err="1" smtClean="0"/>
              <a:t>mp</a:t>
            </a:r>
            <a:r>
              <a:rPr lang="es-ES_tradnl" b="1" u="sng" dirty="0" err="1" smtClean="0"/>
              <a:t>e</a:t>
            </a:r>
            <a:r>
              <a:rPr lang="es-ES_tradnl" dirty="0" err="1" smtClean="0"/>
              <a:t>céis</a:t>
            </a:r>
            <a:r>
              <a:rPr lang="es-ES_tradnl" dirty="0"/>
              <a:t>	</a:t>
            </a:r>
            <a:r>
              <a:rPr lang="es-ES_tradnl" dirty="0" smtClean="0"/>
              <a:t>os </a:t>
            </a:r>
            <a:r>
              <a:rPr lang="es-ES_tradnl" dirty="0"/>
              <a:t>ac</a:t>
            </a:r>
            <a:r>
              <a:rPr lang="es-ES_tradnl" b="1" u="sng" dirty="0"/>
              <a:t>o</a:t>
            </a:r>
            <a:r>
              <a:rPr lang="es-ES_tradnl" dirty="0"/>
              <a:t>stéis	</a:t>
            </a:r>
            <a:r>
              <a:rPr lang="es-ES_tradnl" dirty="0" smtClean="0"/>
              <a:t>	qu</a:t>
            </a:r>
            <a:r>
              <a:rPr lang="es-ES_tradnl" b="1" u="sng" dirty="0" smtClean="0"/>
              <a:t>e</a:t>
            </a:r>
            <a:r>
              <a:rPr lang="es-ES_tradnl" dirty="0" smtClean="0"/>
              <a:t>ráis</a:t>
            </a:r>
            <a:r>
              <a:rPr lang="es-ES_tradnl" dirty="0"/>
              <a:t>		v</a:t>
            </a:r>
            <a:r>
              <a:rPr lang="es-ES_tradnl" b="1" u="sng" dirty="0"/>
              <a:t>o</a:t>
            </a:r>
            <a:r>
              <a:rPr lang="es-ES_tradnl" dirty="0"/>
              <a:t>lváis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E</a:t>
            </a:r>
            <a:r>
              <a:rPr lang="es-ES_tradnl" dirty="0" err="1" smtClean="0"/>
              <a:t>mp</a:t>
            </a:r>
            <a:r>
              <a:rPr lang="es-ES_tradnl" b="1" u="sng" dirty="0" err="1" smtClean="0"/>
              <a:t>ie</a:t>
            </a:r>
            <a:r>
              <a:rPr lang="es-ES_tradnl" dirty="0" err="1" smtClean="0"/>
              <a:t>cen</a:t>
            </a:r>
            <a:r>
              <a:rPr lang="es-ES_tradnl" dirty="0"/>
              <a:t>	</a:t>
            </a:r>
            <a:r>
              <a:rPr lang="es-ES_tradnl" dirty="0" smtClean="0"/>
              <a:t>se </a:t>
            </a:r>
            <a:r>
              <a:rPr lang="es-ES_tradnl" dirty="0"/>
              <a:t>ac</a:t>
            </a:r>
            <a:r>
              <a:rPr lang="es-ES_tradnl" b="1" u="sng" dirty="0"/>
              <a:t>ue</a:t>
            </a:r>
            <a:r>
              <a:rPr lang="es-ES_tradnl" dirty="0"/>
              <a:t>sten	</a:t>
            </a:r>
            <a:r>
              <a:rPr lang="es-ES_tradnl"/>
              <a:t>	</a:t>
            </a:r>
            <a:r>
              <a:rPr lang="es-ES_tradnl" smtClean="0"/>
              <a:t>qu</a:t>
            </a:r>
            <a:r>
              <a:rPr lang="es-ES_tradnl" b="1" u="sng" smtClean="0"/>
              <a:t>ie</a:t>
            </a:r>
            <a:r>
              <a:rPr lang="es-ES_tradnl" smtClean="0"/>
              <a:t>ran</a:t>
            </a:r>
            <a:r>
              <a:rPr lang="es-ES_tradnl"/>
              <a:t>	</a:t>
            </a:r>
            <a:r>
              <a:rPr lang="es-ES_tradnl" smtClean="0"/>
              <a:t>v</a:t>
            </a:r>
            <a:r>
              <a:rPr lang="es-ES_tradnl" b="1" u="sng" smtClean="0"/>
              <a:t>ue</a:t>
            </a:r>
            <a:r>
              <a:rPr lang="es-ES_tradnl" smtClean="0"/>
              <a:t>lvan</a:t>
            </a:r>
            <a:endParaRPr lang="en-US" dirty="0"/>
          </a:p>
          <a:p>
            <a:pPr marL="0" indent="0">
              <a:buNone/>
            </a:pPr>
            <a:r>
              <a:rPr lang="es-ES_tradnl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695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b="1" dirty="0"/>
              <a:t>B.  Los verbos  - ir</a:t>
            </a:r>
            <a:r>
              <a:rPr lang="es-ES_tradnl" dirty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4158" y="1507255"/>
            <a:ext cx="7712005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/>
              <a:buChar char="•"/>
            </a:pPr>
            <a:r>
              <a:rPr lang="es-ES_tradnl" dirty="0"/>
              <a:t>se cambia </a:t>
            </a:r>
            <a:r>
              <a:rPr lang="es-ES_tradnl" b="1" dirty="0" err="1"/>
              <a:t>e</a:t>
            </a:r>
            <a:r>
              <a:rPr lang="es-ES_tradnl" b="1" dirty="0" err="1">
                <a:sym typeface="Wingdings"/>
              </a:rPr>
              <a:t></a:t>
            </a:r>
            <a:r>
              <a:rPr lang="es-ES_tradnl" b="1" dirty="0" err="1"/>
              <a:t>ie</a:t>
            </a:r>
            <a:r>
              <a:rPr lang="es-ES_tradnl" dirty="0"/>
              <a:t>  pero en las formas de</a:t>
            </a:r>
            <a:r>
              <a:rPr lang="es-ES_tradnl" u="sng" dirty="0"/>
              <a:t> </a:t>
            </a:r>
            <a:r>
              <a:rPr lang="es-ES_tradnl" b="1" u="sng" dirty="0"/>
              <a:t>nosotros</a:t>
            </a:r>
            <a:r>
              <a:rPr lang="es-ES_tradnl" dirty="0"/>
              <a:t> y </a:t>
            </a:r>
            <a:r>
              <a:rPr lang="es-ES_tradnl" b="1" u="sng" dirty="0"/>
              <a:t>vosotros</a:t>
            </a:r>
            <a:r>
              <a:rPr lang="es-ES_tradnl" u="sng" dirty="0"/>
              <a:t> </a:t>
            </a:r>
            <a:r>
              <a:rPr lang="es-ES_tradnl" b="1" dirty="0" err="1"/>
              <a:t>e</a:t>
            </a:r>
            <a:r>
              <a:rPr lang="es-ES_tradnl" b="1" dirty="0" err="1">
                <a:sym typeface="Wingdings"/>
              </a:rPr>
              <a:t></a:t>
            </a:r>
            <a:r>
              <a:rPr lang="es-ES_tradnl" b="1" dirty="0" err="1"/>
              <a:t>i</a:t>
            </a:r>
            <a:endParaRPr lang="en-US" dirty="0"/>
          </a:p>
          <a:p>
            <a:pPr marL="285750" lvl="0" indent="-285750">
              <a:buFont typeface="Arial"/>
              <a:buChar char="•"/>
            </a:pPr>
            <a:r>
              <a:rPr lang="es-ES_tradnl" dirty="0"/>
              <a:t>es cambia </a:t>
            </a:r>
            <a:r>
              <a:rPr lang="es-ES_tradnl" b="1" dirty="0" err="1"/>
              <a:t>o</a:t>
            </a:r>
            <a:r>
              <a:rPr lang="es-ES_tradnl" b="1" dirty="0" err="1">
                <a:sym typeface="Wingdings"/>
              </a:rPr>
              <a:t></a:t>
            </a:r>
            <a:r>
              <a:rPr lang="es-ES_tradnl" b="1" dirty="0" err="1"/>
              <a:t>ue</a:t>
            </a:r>
            <a:r>
              <a:rPr lang="es-ES_tradnl" dirty="0"/>
              <a:t> pero en las formas de</a:t>
            </a:r>
            <a:r>
              <a:rPr lang="es-ES_tradnl" u="sng" dirty="0"/>
              <a:t> </a:t>
            </a:r>
            <a:r>
              <a:rPr lang="es-ES_tradnl" b="1" u="sng" dirty="0"/>
              <a:t>nosotros</a:t>
            </a:r>
            <a:r>
              <a:rPr lang="es-ES_tradnl" dirty="0"/>
              <a:t> y </a:t>
            </a:r>
            <a:r>
              <a:rPr lang="es-ES_tradnl" b="1" u="sng" dirty="0"/>
              <a:t>vosotros</a:t>
            </a:r>
            <a:r>
              <a:rPr lang="es-ES_tradnl" u="sng" dirty="0"/>
              <a:t> </a:t>
            </a:r>
            <a:r>
              <a:rPr lang="es-ES_tradnl" b="1" dirty="0" err="1"/>
              <a:t>o</a:t>
            </a:r>
            <a:r>
              <a:rPr lang="es-ES_tradnl" b="1" dirty="0" err="1">
                <a:sym typeface="Wingdings"/>
              </a:rPr>
              <a:t></a:t>
            </a:r>
            <a:r>
              <a:rPr lang="es-ES_tradnl" b="1" dirty="0" err="1"/>
              <a:t>u</a:t>
            </a:r>
            <a:endParaRPr lang="en-US" dirty="0"/>
          </a:p>
          <a:p>
            <a:r>
              <a:rPr lang="es-ES_tradnl" dirty="0"/>
              <a:t> </a:t>
            </a:r>
            <a:endParaRPr lang="en-US" sz="800" dirty="0"/>
          </a:p>
          <a:p>
            <a:r>
              <a:rPr lang="es-ES_tradnl" b="1" dirty="0"/>
              <a:t>sentir				dormir			pedir		</a:t>
            </a:r>
            <a:endParaRPr lang="en-US" dirty="0"/>
          </a:p>
          <a:p>
            <a:r>
              <a:rPr lang="es-ES_tradnl" dirty="0"/>
              <a:t>s</a:t>
            </a:r>
            <a:r>
              <a:rPr lang="es-ES_tradnl" b="1" u="sng" dirty="0"/>
              <a:t>ie</a:t>
            </a:r>
            <a:r>
              <a:rPr lang="es-ES_tradnl" dirty="0"/>
              <a:t>nta				d</a:t>
            </a:r>
            <a:r>
              <a:rPr lang="es-ES_tradnl" b="1" u="sng" dirty="0"/>
              <a:t>ue</a:t>
            </a:r>
            <a:r>
              <a:rPr lang="es-ES_tradnl" dirty="0"/>
              <a:t>rma			p</a:t>
            </a:r>
            <a:r>
              <a:rPr lang="es-ES_tradnl" b="1" u="sng" dirty="0"/>
              <a:t>i</a:t>
            </a:r>
            <a:r>
              <a:rPr lang="es-ES_tradnl" dirty="0"/>
              <a:t>da		</a:t>
            </a:r>
            <a:endParaRPr lang="en-US" dirty="0"/>
          </a:p>
          <a:p>
            <a:r>
              <a:rPr lang="es-ES_tradnl" dirty="0" smtClean="0"/>
              <a:t>s</a:t>
            </a:r>
            <a:r>
              <a:rPr lang="es-ES_tradnl" b="1" u="sng" dirty="0" smtClean="0"/>
              <a:t>ie</a:t>
            </a:r>
            <a:r>
              <a:rPr lang="es-ES_tradnl" dirty="0" smtClean="0"/>
              <a:t>ntas</a:t>
            </a:r>
            <a:r>
              <a:rPr lang="es-ES_tradnl" dirty="0"/>
              <a:t>			</a:t>
            </a:r>
            <a:r>
              <a:rPr lang="es-ES_tradnl" dirty="0" smtClean="0"/>
              <a:t>	d</a:t>
            </a:r>
            <a:r>
              <a:rPr lang="es-ES_tradnl" b="1" u="sng" dirty="0" smtClean="0"/>
              <a:t>ue</a:t>
            </a:r>
            <a:r>
              <a:rPr lang="es-ES_tradnl" dirty="0" smtClean="0"/>
              <a:t>rmas</a:t>
            </a:r>
            <a:r>
              <a:rPr lang="es-ES_tradnl" dirty="0"/>
              <a:t>		</a:t>
            </a:r>
            <a:r>
              <a:rPr lang="es-ES_tradnl" dirty="0" smtClean="0"/>
              <a:t>p</a:t>
            </a:r>
            <a:r>
              <a:rPr lang="es-ES_tradnl" b="1" u="sng" dirty="0" smtClean="0"/>
              <a:t>i</a:t>
            </a:r>
            <a:r>
              <a:rPr lang="es-ES_tradnl" dirty="0" smtClean="0"/>
              <a:t>das</a:t>
            </a:r>
            <a:r>
              <a:rPr lang="es-ES_tradnl" dirty="0"/>
              <a:t>		</a:t>
            </a:r>
            <a:endParaRPr lang="en-US" dirty="0"/>
          </a:p>
          <a:p>
            <a:r>
              <a:rPr lang="es-ES_tradnl" dirty="0"/>
              <a:t>s</a:t>
            </a:r>
            <a:r>
              <a:rPr lang="es-ES_tradnl" b="1" u="sng" dirty="0"/>
              <a:t>ie</a:t>
            </a:r>
            <a:r>
              <a:rPr lang="es-ES_tradnl" dirty="0"/>
              <a:t>nta				d</a:t>
            </a:r>
            <a:r>
              <a:rPr lang="es-ES_tradnl" b="1" u="sng" dirty="0"/>
              <a:t>ue</a:t>
            </a:r>
            <a:r>
              <a:rPr lang="es-ES_tradnl" dirty="0"/>
              <a:t>rma			p</a:t>
            </a:r>
            <a:r>
              <a:rPr lang="es-ES_tradnl" b="1" u="sng" dirty="0"/>
              <a:t>i</a:t>
            </a:r>
            <a:r>
              <a:rPr lang="es-ES_tradnl" dirty="0"/>
              <a:t>da		</a:t>
            </a:r>
            <a:endParaRPr lang="en-US" dirty="0"/>
          </a:p>
          <a:p>
            <a:r>
              <a:rPr lang="es-ES_tradnl" dirty="0"/>
              <a:t>   s</a:t>
            </a:r>
            <a:r>
              <a:rPr lang="es-ES_tradnl" b="1" u="sng" dirty="0"/>
              <a:t>i</a:t>
            </a:r>
            <a:r>
              <a:rPr lang="es-ES_tradnl" dirty="0"/>
              <a:t>ntamos			   d</a:t>
            </a:r>
            <a:r>
              <a:rPr lang="es-ES_tradnl" b="1" u="sng" dirty="0"/>
              <a:t>u</a:t>
            </a:r>
            <a:r>
              <a:rPr lang="es-ES_tradnl" dirty="0"/>
              <a:t>rmamos		   p</a:t>
            </a:r>
            <a:r>
              <a:rPr lang="es-ES_tradnl" b="1" u="sng" dirty="0"/>
              <a:t>i</a:t>
            </a:r>
            <a:r>
              <a:rPr lang="es-ES_tradnl" dirty="0"/>
              <a:t>damos		</a:t>
            </a:r>
            <a:endParaRPr lang="en-US" dirty="0"/>
          </a:p>
          <a:p>
            <a:r>
              <a:rPr lang="es-ES_tradnl" dirty="0"/>
              <a:t>   s</a:t>
            </a:r>
            <a:r>
              <a:rPr lang="es-ES_tradnl" b="1" u="sng" dirty="0"/>
              <a:t>i</a:t>
            </a:r>
            <a:r>
              <a:rPr lang="es-ES_tradnl" dirty="0"/>
              <a:t>ntáis			  </a:t>
            </a:r>
            <a:r>
              <a:rPr lang="es-ES_tradnl" dirty="0" smtClean="0"/>
              <a:t>	 </a:t>
            </a:r>
            <a:r>
              <a:rPr lang="es-ES_tradnl" dirty="0"/>
              <a:t>d</a:t>
            </a:r>
            <a:r>
              <a:rPr lang="es-ES_tradnl" b="1" u="sng" dirty="0"/>
              <a:t>u</a:t>
            </a:r>
            <a:r>
              <a:rPr lang="es-ES_tradnl" dirty="0"/>
              <a:t>rmáis		</a:t>
            </a:r>
            <a:r>
              <a:rPr lang="es-ES_tradnl" dirty="0"/>
              <a:t> </a:t>
            </a:r>
            <a:r>
              <a:rPr lang="es-ES_tradnl" dirty="0" smtClean="0"/>
              <a:t>  p</a:t>
            </a:r>
            <a:r>
              <a:rPr lang="es-ES_tradnl" b="1" u="sng" dirty="0" smtClean="0"/>
              <a:t>i</a:t>
            </a:r>
            <a:r>
              <a:rPr lang="es-ES_tradnl" dirty="0" smtClean="0"/>
              <a:t>dáis</a:t>
            </a:r>
            <a:r>
              <a:rPr lang="es-ES_tradnl" dirty="0"/>
              <a:t>		</a:t>
            </a:r>
            <a:endParaRPr lang="en-US" dirty="0"/>
          </a:p>
          <a:p>
            <a:r>
              <a:rPr lang="es-ES_tradnl" dirty="0"/>
              <a:t>s</a:t>
            </a:r>
            <a:r>
              <a:rPr lang="es-ES_tradnl" b="1" u="sng" dirty="0"/>
              <a:t>ie</a:t>
            </a:r>
            <a:r>
              <a:rPr lang="es-ES_tradnl" dirty="0"/>
              <a:t>ntan			d</a:t>
            </a:r>
            <a:r>
              <a:rPr lang="es-ES_tradnl" b="1" u="sng" dirty="0"/>
              <a:t>ue</a:t>
            </a:r>
            <a:r>
              <a:rPr lang="es-ES_tradnl" dirty="0"/>
              <a:t>rman			p</a:t>
            </a:r>
            <a:r>
              <a:rPr lang="es-ES_tradnl" b="1" u="sng" dirty="0"/>
              <a:t>i</a:t>
            </a:r>
            <a:r>
              <a:rPr lang="es-ES_tradnl" dirty="0"/>
              <a:t>dan	</a:t>
            </a:r>
            <a:r>
              <a:rPr lang="en-US" dirty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20962" y="4427414"/>
            <a:ext cx="886049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/>
              <a:t>Los verbos de cambio radical –ir:</a:t>
            </a:r>
            <a:endParaRPr lang="en-US" dirty="0"/>
          </a:p>
          <a:p>
            <a:r>
              <a:rPr lang="es-ES_tradnl" dirty="0"/>
              <a:t> 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 smtClean="0"/>
              <a:t>  </a:t>
            </a:r>
            <a:r>
              <a:rPr lang="es-ES_tradnl" dirty="0" smtClean="0"/>
              <a:t>despedirse </a:t>
            </a:r>
            <a:r>
              <a:rPr lang="es-ES_tradnl" dirty="0"/>
              <a:t>– nos desp</a:t>
            </a:r>
            <a:r>
              <a:rPr lang="es-ES_tradnl" b="1" dirty="0"/>
              <a:t>i</a:t>
            </a:r>
            <a:r>
              <a:rPr lang="es-ES_tradnl" dirty="0"/>
              <a:t>damos		pedir – p</a:t>
            </a:r>
            <a:r>
              <a:rPr lang="es-ES_tradnl" b="1" dirty="0"/>
              <a:t>i</a:t>
            </a:r>
            <a:r>
              <a:rPr lang="es-ES_tradnl" dirty="0"/>
              <a:t>damos			medir – m</a:t>
            </a:r>
            <a:r>
              <a:rPr lang="es-ES_tradnl" b="1" dirty="0"/>
              <a:t>i</a:t>
            </a:r>
            <a:r>
              <a:rPr lang="es-ES_tradnl" dirty="0"/>
              <a:t>damos</a:t>
            </a:r>
            <a:endParaRPr lang="en-US" dirty="0"/>
          </a:p>
          <a:p>
            <a:r>
              <a:rPr lang="es-ES_tradnl" dirty="0" smtClean="0"/>
              <a:t>  divertirse </a:t>
            </a:r>
            <a:r>
              <a:rPr lang="es-ES_tradnl" dirty="0"/>
              <a:t>– nos div</a:t>
            </a:r>
            <a:r>
              <a:rPr lang="es-ES_tradnl" b="1" dirty="0"/>
              <a:t>i</a:t>
            </a:r>
            <a:r>
              <a:rPr lang="es-ES_tradnl" dirty="0"/>
              <a:t>rtamos		</a:t>
            </a:r>
            <a:r>
              <a:rPr lang="es-ES_tradnl" dirty="0" smtClean="0"/>
              <a:t>preferir </a:t>
            </a:r>
            <a:r>
              <a:rPr lang="es-ES_tradnl" dirty="0"/>
              <a:t>– pref</a:t>
            </a:r>
            <a:r>
              <a:rPr lang="es-ES_tradnl" b="1" dirty="0"/>
              <a:t>i</a:t>
            </a:r>
            <a:r>
              <a:rPr lang="es-ES_tradnl" dirty="0"/>
              <a:t>ramos		morir – m</a:t>
            </a:r>
            <a:r>
              <a:rPr lang="es-ES_tradnl" b="1" dirty="0"/>
              <a:t>u</a:t>
            </a:r>
            <a:r>
              <a:rPr lang="es-ES_tradnl" dirty="0"/>
              <a:t>ramos</a:t>
            </a:r>
            <a:endParaRPr lang="en-US" dirty="0"/>
          </a:p>
          <a:p>
            <a:r>
              <a:rPr lang="es-ES_tradnl" dirty="0" smtClean="0"/>
              <a:t>  dormirse </a:t>
            </a:r>
            <a:r>
              <a:rPr lang="es-ES_tradnl" dirty="0"/>
              <a:t>– nos d</a:t>
            </a:r>
            <a:r>
              <a:rPr lang="es-ES_tradnl" b="1" dirty="0"/>
              <a:t>u</a:t>
            </a:r>
            <a:r>
              <a:rPr lang="es-ES_tradnl" dirty="0"/>
              <a:t>rmamos		</a:t>
            </a:r>
            <a:r>
              <a:rPr lang="es-ES_tradnl" dirty="0" smtClean="0"/>
              <a:t>seguir </a:t>
            </a:r>
            <a:r>
              <a:rPr lang="es-ES_tradnl" dirty="0"/>
              <a:t>– s</a:t>
            </a:r>
            <a:r>
              <a:rPr lang="es-ES_tradnl" b="1" dirty="0"/>
              <a:t>i</a:t>
            </a:r>
            <a:r>
              <a:rPr lang="es-ES_tradnl" dirty="0"/>
              <a:t>gamos			servir – si</a:t>
            </a:r>
            <a:r>
              <a:rPr lang="es-ES_tradnl" b="1" dirty="0"/>
              <a:t>r</a:t>
            </a:r>
            <a:r>
              <a:rPr lang="es-ES_tradnl" dirty="0"/>
              <a:t>vamos</a:t>
            </a:r>
            <a:endParaRPr lang="en-US" dirty="0"/>
          </a:p>
          <a:p>
            <a:r>
              <a:rPr lang="es-ES_tradnl" dirty="0" smtClean="0"/>
              <a:t>  impedir </a:t>
            </a:r>
            <a:r>
              <a:rPr lang="es-ES_tradnl" dirty="0"/>
              <a:t>– imp</a:t>
            </a:r>
            <a:r>
              <a:rPr lang="es-ES_tradnl" b="1" dirty="0"/>
              <a:t>i</a:t>
            </a:r>
            <a:r>
              <a:rPr lang="es-ES_tradnl" dirty="0"/>
              <a:t>damos			</a:t>
            </a:r>
            <a:r>
              <a:rPr lang="es-ES_tradnl" dirty="0" smtClean="0"/>
              <a:t>vestirse </a:t>
            </a:r>
            <a:r>
              <a:rPr lang="es-ES_tradnl" dirty="0"/>
              <a:t>– nos v</a:t>
            </a:r>
            <a:r>
              <a:rPr lang="es-ES_tradnl" b="1" dirty="0"/>
              <a:t>i</a:t>
            </a:r>
            <a:r>
              <a:rPr lang="es-ES_tradnl" dirty="0"/>
              <a:t>stamos	</a:t>
            </a:r>
            <a:r>
              <a:rPr lang="es-ES_tradnl" dirty="0" smtClean="0"/>
              <a:t>sentir </a:t>
            </a:r>
            <a:r>
              <a:rPr lang="es-ES_tradnl" dirty="0"/>
              <a:t>– s</a:t>
            </a:r>
            <a:r>
              <a:rPr lang="es-ES_tradnl" b="1" dirty="0"/>
              <a:t>i</a:t>
            </a:r>
            <a:r>
              <a:rPr lang="es-ES_tradnl" dirty="0"/>
              <a:t>ntamos</a:t>
            </a:r>
            <a:endParaRPr lang="en-US" dirty="0"/>
          </a:p>
          <a:p>
            <a:r>
              <a:rPr lang="es-ES_tradnl" dirty="0" smtClean="0"/>
              <a:t>  reírse </a:t>
            </a:r>
            <a:r>
              <a:rPr lang="es-ES_tradnl" dirty="0"/>
              <a:t>– nos r</a:t>
            </a:r>
            <a:r>
              <a:rPr lang="es-ES_tradnl" b="1" dirty="0"/>
              <a:t>i</a:t>
            </a:r>
            <a:r>
              <a:rPr lang="es-ES_tradnl" dirty="0"/>
              <a:t>amos				sonreír – sonr</a:t>
            </a:r>
            <a:r>
              <a:rPr lang="es-ES_tradnl" b="1" dirty="0"/>
              <a:t>i</a:t>
            </a:r>
            <a:r>
              <a:rPr lang="es-ES_tradnl" dirty="0"/>
              <a:t>amos		mentir – m</a:t>
            </a:r>
            <a:r>
              <a:rPr lang="es-ES_tradnl" b="1" dirty="0"/>
              <a:t>i</a:t>
            </a:r>
            <a:r>
              <a:rPr lang="es-ES_tradnl" dirty="0"/>
              <a:t>ntamos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946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28346" y="2261737"/>
            <a:ext cx="8522870" cy="2562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_tradnl" dirty="0"/>
              <a:t>1.  Los abuelos les gusta que los niños </a:t>
            </a:r>
            <a:r>
              <a:rPr lang="es-ES_tradnl" dirty="0" smtClean="0"/>
              <a:t>les_____________ </a:t>
            </a:r>
            <a:r>
              <a:rPr lang="es-ES_tradnl" dirty="0"/>
              <a:t>(mostrar) respeto.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s-ES_tradnl" dirty="0"/>
              <a:t>2.  Los padres quieren que sus niños </a:t>
            </a:r>
            <a:r>
              <a:rPr lang="es-ES_tradnl" dirty="0" smtClean="0"/>
              <a:t>_______________</a:t>
            </a:r>
            <a:r>
              <a:rPr lang="es-ES_tradnl" dirty="0"/>
              <a:t>(dormirse) temprano.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s-ES_tradnl" dirty="0"/>
              <a:t>3.  Yo les pido que ellos _________________________(poder)  ayudarme.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s-ES_tradnl" dirty="0"/>
              <a:t>4.  Él duda que ella ____________________________(querer)  salir con él.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s-ES_tradnl" dirty="0"/>
              <a:t>5.  Ellos dudan que nosotros </a:t>
            </a:r>
            <a:r>
              <a:rPr lang="es-ES_tradnl" dirty="0" smtClean="0"/>
              <a:t>_______________</a:t>
            </a:r>
            <a:r>
              <a:rPr lang="es-ES_tradnl" dirty="0"/>
              <a:t>(pedir) la información correcta.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s-ES_tradnl" dirty="0"/>
              <a:t>6.  Yo espero que tú </a:t>
            </a:r>
            <a:r>
              <a:rPr lang="es-ES_tradnl" dirty="0" smtClean="0"/>
              <a:t>___________________</a:t>
            </a:r>
            <a:r>
              <a:rPr lang="es-ES_tradnl" dirty="0"/>
              <a:t>(sentirse) mejor</a:t>
            </a:r>
            <a:r>
              <a:rPr lang="es-ES_tradnl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/>
            </a:r>
            <a:br>
              <a:rPr lang="en-US" dirty="0"/>
            </a:br>
            <a:r>
              <a:rPr lang="es-ES_tradnl" sz="2800" dirty="0" smtClean="0"/>
              <a:t>Práctica </a:t>
            </a:r>
            <a:r>
              <a:rPr lang="es-ES_tradnl" sz="2800" dirty="0"/>
              <a:t>de los verbos de cambio radical</a:t>
            </a:r>
            <a:r>
              <a:rPr lang="es-ES_tradnl" sz="2800" dirty="0" smtClean="0"/>
              <a:t>: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34400" cy="498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2400" dirty="0"/>
              <a:t>Escriba la forma del subjuntivo  de los verbos que </a:t>
            </a:r>
            <a:r>
              <a:rPr lang="es-ES_tradnl" sz="2400" dirty="0" smtClean="0"/>
              <a:t>siguen. </a:t>
            </a:r>
            <a:endParaRPr lang="es-ES_tradnl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673370" y="2314785"/>
            <a:ext cx="161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 Black"/>
                <a:cs typeface="Arial Black"/>
              </a:rPr>
              <a:t>m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ue</a:t>
            </a:r>
            <a:r>
              <a:rPr lang="en-US" dirty="0" err="1" smtClean="0">
                <a:latin typeface="Arial Black"/>
                <a:cs typeface="Arial Black"/>
              </a:rPr>
              <a:t>str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en</a:t>
            </a:r>
            <a:endParaRPr lang="en-US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18199" y="2744159"/>
            <a:ext cx="2059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rial Black"/>
                <a:cs typeface="Arial Black"/>
              </a:rPr>
              <a:t>s</a:t>
            </a:r>
            <a:r>
              <a:rPr lang="en-US" dirty="0" smtClean="0">
                <a:solidFill>
                  <a:srgbClr val="0000FF"/>
                </a:solidFill>
                <a:latin typeface="Arial Black"/>
                <a:cs typeface="Arial Black"/>
              </a:rPr>
              <a:t>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d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ue</a:t>
            </a:r>
            <a:r>
              <a:rPr lang="en-US" dirty="0" err="1" smtClean="0">
                <a:latin typeface="Arial Black"/>
                <a:cs typeface="Arial Black"/>
              </a:rPr>
              <a:t>rm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an</a:t>
            </a:r>
            <a:endParaRPr lang="en-US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91205" y="3173199"/>
            <a:ext cx="161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 Black"/>
                <a:cs typeface="Arial Black"/>
              </a:rPr>
              <a:t>p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ue</a:t>
            </a:r>
            <a:r>
              <a:rPr lang="en-US" dirty="0" err="1" smtClean="0">
                <a:latin typeface="Arial Black"/>
                <a:cs typeface="Arial Black"/>
              </a:rPr>
              <a:t>d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an</a:t>
            </a:r>
            <a:endParaRPr lang="en-US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09263" y="3542531"/>
            <a:ext cx="161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 Black"/>
                <a:cs typeface="Arial Black"/>
              </a:rPr>
              <a:t>qu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ie</a:t>
            </a:r>
            <a:r>
              <a:rPr lang="en-US" dirty="0" err="1" smtClean="0">
                <a:latin typeface="Arial Black"/>
                <a:cs typeface="Arial Black"/>
              </a:rPr>
              <a:t>r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a</a:t>
            </a:r>
            <a:endParaRPr lang="en-US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09263" y="3965334"/>
            <a:ext cx="161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 Black"/>
                <a:cs typeface="Arial Black"/>
              </a:rPr>
              <a:t>p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i</a:t>
            </a:r>
            <a:r>
              <a:rPr lang="en-US" dirty="0" err="1" smtClean="0">
                <a:latin typeface="Arial Black"/>
                <a:cs typeface="Arial Black"/>
              </a:rPr>
              <a:t>d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amos</a:t>
            </a:r>
            <a:endParaRPr lang="en-US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91205" y="4361551"/>
            <a:ext cx="161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Black"/>
                <a:cs typeface="Arial Black"/>
              </a:rPr>
              <a:t>s</a:t>
            </a:r>
            <a:r>
              <a:rPr lang="en-US" dirty="0" smtClean="0">
                <a:latin typeface="Arial Black"/>
                <a:cs typeface="Arial Black"/>
              </a:rPr>
              <a:t>e </a:t>
            </a:r>
            <a:r>
              <a:rPr lang="en-US" dirty="0" err="1" smtClean="0">
                <a:latin typeface="Arial Black"/>
                <a:cs typeface="Arial Black"/>
              </a:rPr>
              <a:t>s</a:t>
            </a:r>
            <a:r>
              <a:rPr lang="en-US" dirty="0" err="1" smtClean="0">
                <a:solidFill>
                  <a:srgbClr val="FF0000"/>
                </a:solidFill>
                <a:latin typeface="Arial Black"/>
                <a:cs typeface="Arial Black"/>
              </a:rPr>
              <a:t>ie</a:t>
            </a:r>
            <a:r>
              <a:rPr lang="en-US" dirty="0" err="1" smtClean="0">
                <a:latin typeface="Arial Black"/>
                <a:cs typeface="Arial Black"/>
              </a:rPr>
              <a:t>nt</a:t>
            </a:r>
            <a:r>
              <a:rPr lang="en-US" dirty="0" err="1" smtClean="0">
                <a:solidFill>
                  <a:srgbClr val="0000FF"/>
                </a:solidFill>
                <a:latin typeface="Arial Black"/>
                <a:cs typeface="Arial Black"/>
              </a:rPr>
              <a:t>as</a:t>
            </a:r>
            <a:endParaRPr lang="en-US" dirty="0">
              <a:solidFill>
                <a:srgbClr val="0000FF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05795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2400" b="1" dirty="0"/>
              <a:t>3.  El presente del subjuntivo de los verbos de </a:t>
            </a:r>
            <a:r>
              <a:rPr lang="es-ES_tradnl" sz="2400" b="1" dirty="0" smtClean="0"/>
              <a:t/>
            </a:r>
            <a:br>
              <a:rPr lang="es-ES_tradnl" sz="2400" b="1" dirty="0" smtClean="0"/>
            </a:br>
            <a:r>
              <a:rPr lang="es-ES_tradnl" sz="2400" b="1" dirty="0" smtClean="0"/>
              <a:t>–</a:t>
            </a:r>
            <a:r>
              <a:rPr lang="es-ES_tradnl" sz="2400" b="1" dirty="0"/>
              <a:t>car / -gar /-zar</a:t>
            </a:r>
            <a:r>
              <a:rPr lang="es-ES_tradnl" sz="2400" b="1" dirty="0" smtClean="0"/>
              <a:t>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786039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s-ES_tradnl" dirty="0"/>
              <a:t>se cambia  a –</a:t>
            </a:r>
            <a:r>
              <a:rPr lang="es-ES_tradnl" b="1" dirty="0"/>
              <a:t>que / -</a:t>
            </a:r>
            <a:r>
              <a:rPr lang="es-ES_tradnl" b="1" dirty="0" err="1"/>
              <a:t>gue</a:t>
            </a:r>
            <a:r>
              <a:rPr lang="es-ES_tradnl" b="1" dirty="0"/>
              <a:t> / -ce</a:t>
            </a:r>
            <a:endParaRPr lang="en-US" dirty="0"/>
          </a:p>
          <a:p>
            <a:pPr marL="0" indent="0">
              <a:buNone/>
            </a:pPr>
            <a:r>
              <a:rPr lang="es-ES_tradnl" dirty="0"/>
              <a:t> 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1752" y="2071196"/>
            <a:ext cx="824121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600" dirty="0"/>
              <a:t>almorzar – almuer</a:t>
            </a:r>
            <a:r>
              <a:rPr lang="es-ES_tradnl" sz="1600" b="1" dirty="0"/>
              <a:t>ce</a:t>
            </a:r>
            <a:r>
              <a:rPr lang="es-ES_tradnl" sz="1600" dirty="0"/>
              <a:t>        apagar – apa</a:t>
            </a:r>
            <a:r>
              <a:rPr lang="es-ES_tradnl" sz="1600" b="1" dirty="0"/>
              <a:t>gue</a:t>
            </a:r>
            <a:r>
              <a:rPr lang="es-ES_tradnl" sz="1600" dirty="0"/>
              <a:t>	    buscar – bus</a:t>
            </a:r>
            <a:r>
              <a:rPr lang="es-ES_tradnl" sz="1600" b="1" dirty="0"/>
              <a:t>que</a:t>
            </a:r>
            <a:r>
              <a:rPr lang="es-ES_tradnl" sz="1600" dirty="0"/>
              <a:t>	    colgar – c</a:t>
            </a:r>
            <a:r>
              <a:rPr lang="es-ES_tradnl" sz="1600" u="sng" dirty="0"/>
              <a:t>ue</a:t>
            </a:r>
            <a:r>
              <a:rPr lang="es-ES_tradnl" sz="1600" dirty="0"/>
              <a:t>l</a:t>
            </a:r>
            <a:r>
              <a:rPr lang="es-ES_tradnl" sz="1600" b="1" dirty="0"/>
              <a:t>gue</a:t>
            </a:r>
            <a:endParaRPr lang="en-US" sz="1600" dirty="0"/>
          </a:p>
          <a:p>
            <a:r>
              <a:rPr lang="es-ES_tradnl" sz="1600" dirty="0"/>
              <a:t>organizar – organi</a:t>
            </a:r>
            <a:r>
              <a:rPr lang="es-ES_tradnl" sz="1600" b="1" dirty="0"/>
              <a:t>ce  </a:t>
            </a:r>
            <a:r>
              <a:rPr lang="es-ES_tradnl" sz="1600" dirty="0"/>
              <a:t>      entregar – entre</a:t>
            </a:r>
            <a:r>
              <a:rPr lang="es-ES_tradnl" sz="1600" b="1" dirty="0"/>
              <a:t>gue</a:t>
            </a:r>
            <a:r>
              <a:rPr lang="es-ES_tradnl" sz="1600" dirty="0"/>
              <a:t>	    pescar - pes</a:t>
            </a:r>
            <a:r>
              <a:rPr lang="es-ES_tradnl" sz="1600" b="1" dirty="0"/>
              <a:t>que</a:t>
            </a:r>
            <a:endParaRPr lang="en-US" sz="1600" dirty="0"/>
          </a:p>
          <a:p>
            <a:r>
              <a:rPr lang="es-ES_tradnl" sz="1600" dirty="0"/>
              <a:t>realizar – reali</a:t>
            </a:r>
            <a:r>
              <a:rPr lang="es-ES_tradnl" sz="1600" b="1" dirty="0"/>
              <a:t>ce </a:t>
            </a:r>
            <a:r>
              <a:rPr lang="es-ES_tradnl" sz="1600" dirty="0"/>
              <a:t>  	        </a:t>
            </a:r>
            <a:r>
              <a:rPr lang="es-ES_tradnl" sz="1600" dirty="0" smtClean="0"/>
              <a:t> pagar </a:t>
            </a:r>
            <a:r>
              <a:rPr lang="es-ES_tradnl" sz="1600" dirty="0"/>
              <a:t>– pa</a:t>
            </a:r>
            <a:r>
              <a:rPr lang="es-ES_tradnl" sz="1600" b="1" dirty="0"/>
              <a:t>gue</a:t>
            </a:r>
            <a:r>
              <a:rPr lang="es-ES_tradnl" sz="1600" dirty="0"/>
              <a:t>	    	    tocar – to</a:t>
            </a:r>
            <a:r>
              <a:rPr lang="es-ES_tradnl" sz="1600" b="1" dirty="0"/>
              <a:t>que </a:t>
            </a:r>
            <a:r>
              <a:rPr lang="es-ES_tradnl" sz="1600" dirty="0"/>
              <a:t>  </a:t>
            </a:r>
            <a:endParaRPr lang="en-US" sz="1600" dirty="0"/>
          </a:p>
          <a:p>
            <a:r>
              <a:rPr lang="es-ES_tradnl" sz="1600" dirty="0"/>
              <a:t>cruzar – cru</a:t>
            </a:r>
            <a:r>
              <a:rPr lang="es-ES_tradnl" sz="1600" b="1" dirty="0"/>
              <a:t>ce</a:t>
            </a:r>
            <a:r>
              <a:rPr lang="es-ES_tradnl" sz="1600" dirty="0"/>
              <a:t>	         </a:t>
            </a:r>
            <a:r>
              <a:rPr lang="es-ES_tradnl" sz="1600" dirty="0" smtClean="0"/>
              <a:t>		jugar </a:t>
            </a:r>
            <a:r>
              <a:rPr lang="es-ES_tradnl" sz="1600" dirty="0"/>
              <a:t>- j</a:t>
            </a:r>
            <a:r>
              <a:rPr lang="es-ES_tradnl" sz="1600" u="sng" dirty="0"/>
              <a:t>ue</a:t>
            </a:r>
            <a:r>
              <a:rPr lang="es-ES_tradnl" sz="1600" b="1" dirty="0"/>
              <a:t>gue</a:t>
            </a:r>
            <a:r>
              <a:rPr lang="es-ES_tradnl" sz="1600" dirty="0"/>
              <a:t>	    	    sacar – sa</a:t>
            </a:r>
            <a:r>
              <a:rPr lang="es-ES_tradnl" sz="1600" b="1" dirty="0"/>
              <a:t>que</a:t>
            </a:r>
            <a:r>
              <a:rPr lang="es-ES_tradnl" sz="1600" dirty="0"/>
              <a:t> </a:t>
            </a:r>
            <a:r>
              <a:rPr lang="es-ES_tradnl" sz="1600" dirty="0" smtClean="0"/>
              <a:t>				      </a:t>
            </a:r>
            <a:r>
              <a:rPr lang="en-US" sz="1600" dirty="0" smtClean="0"/>
              <a:t>									    </a:t>
            </a:r>
            <a:r>
              <a:rPr lang="es-ES_tradnl" sz="1600" dirty="0" smtClean="0"/>
              <a:t>educar </a:t>
            </a:r>
            <a:r>
              <a:rPr lang="es-ES_tradnl" sz="1600" dirty="0"/>
              <a:t>– edu</a:t>
            </a:r>
            <a:r>
              <a:rPr lang="es-ES_tradnl" sz="1600" b="1" dirty="0"/>
              <a:t>que    </a:t>
            </a:r>
            <a:r>
              <a:rPr lang="es-ES_tradnl" sz="1600" dirty="0"/>
              <a:t>      </a:t>
            </a:r>
            <a:endParaRPr lang="en-US" sz="1600" dirty="0"/>
          </a:p>
          <a:p>
            <a:r>
              <a:rPr lang="es-ES_tradnl" sz="1600" dirty="0"/>
              <a:t>    </a:t>
            </a:r>
            <a:r>
              <a:rPr lang="es-ES_tradnl" sz="1600" dirty="0" smtClean="0"/>
              <a:t>									    explicar </a:t>
            </a:r>
            <a:r>
              <a:rPr lang="es-ES_tradnl" sz="1600" dirty="0"/>
              <a:t>- expli</a:t>
            </a:r>
            <a:r>
              <a:rPr lang="es-ES_tradnl" sz="1600" b="1" dirty="0"/>
              <a:t>que</a:t>
            </a:r>
            <a:endParaRPr lang="en-US" sz="1600" dirty="0"/>
          </a:p>
          <a:p>
            <a:r>
              <a:rPr lang="es-ES_tradnl" sz="1600" dirty="0"/>
              <a:t>                                           </a:t>
            </a:r>
            <a:r>
              <a:rPr lang="es-ES_tradnl" sz="1600" dirty="0" smtClean="0"/>
              <a:t>                                             practicar </a:t>
            </a:r>
            <a:r>
              <a:rPr lang="es-ES_tradnl" sz="1600" dirty="0"/>
              <a:t>– practi</a:t>
            </a:r>
            <a:r>
              <a:rPr lang="es-ES_tradnl" sz="1600" b="1" dirty="0"/>
              <a:t>que</a:t>
            </a:r>
            <a:r>
              <a:rPr lang="es-ES_tradnl" sz="1600" dirty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45582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1458</TotalTime>
  <Words>787</Words>
  <Application>Microsoft Macintosh PowerPoint</Application>
  <PresentationFormat>On-screen Show (4:3)</PresentationFormat>
  <Paragraphs>180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Civic</vt:lpstr>
      <vt:lpstr>Document</vt:lpstr>
      <vt:lpstr>El subjuntivo</vt:lpstr>
      <vt:lpstr>Introducción:</vt:lpstr>
      <vt:lpstr>El subjuntivo</vt:lpstr>
      <vt:lpstr>Las terminaciones para el subjuntivo</vt:lpstr>
      <vt:lpstr>Práctica:</vt:lpstr>
      <vt:lpstr>2.  El presente del subjuntivo de los verbos  de cambio radical:</vt:lpstr>
      <vt:lpstr>B.  Los verbos  - ir </vt:lpstr>
      <vt:lpstr> Práctica de los verbos de cambio radical:</vt:lpstr>
      <vt:lpstr>3.  El presente del subjuntivo de los verbos de  –car / -gar /-zar:</vt:lpstr>
      <vt:lpstr>Práctica de car/ gar/ zar:</vt:lpstr>
      <vt:lpstr>Los verbos irregulares</vt:lpstr>
      <vt:lpstr>Práctica de verbos irregulars:</vt:lpstr>
    </vt:vector>
  </TitlesOfParts>
  <Company>Ann Arbor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subjuntivo</dc:title>
  <dc:creator>ITD</dc:creator>
  <cp:lastModifiedBy>ITD</cp:lastModifiedBy>
  <cp:revision>21</cp:revision>
  <dcterms:created xsi:type="dcterms:W3CDTF">2018-05-30T10:27:03Z</dcterms:created>
  <dcterms:modified xsi:type="dcterms:W3CDTF">2018-05-31T14:10:12Z</dcterms:modified>
</cp:coreProperties>
</file>